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sldIdLst>
    <p:sldId id="256" r:id="rId2"/>
    <p:sldId id="282" r:id="rId3"/>
    <p:sldId id="257" r:id="rId4"/>
    <p:sldId id="258" r:id="rId5"/>
    <p:sldId id="259" r:id="rId6"/>
    <p:sldId id="266" r:id="rId7"/>
    <p:sldId id="263" r:id="rId8"/>
    <p:sldId id="265" r:id="rId9"/>
    <p:sldId id="267" r:id="rId10"/>
    <p:sldId id="261" r:id="rId11"/>
    <p:sldId id="283" r:id="rId12"/>
    <p:sldId id="268" r:id="rId13"/>
    <p:sldId id="264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60" r:id="rId27"/>
    <p:sldId id="284" r:id="rId28"/>
    <p:sldId id="262" r:id="rId29"/>
    <p:sldId id="281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97"/>
    <p:restoredTop sz="94737"/>
  </p:normalViewPr>
  <p:slideViewPr>
    <p:cSldViewPr snapToGrid="0">
      <p:cViewPr varScale="1">
        <p:scale>
          <a:sx n="112" d="100"/>
          <a:sy n="112" d="100"/>
        </p:scale>
        <p:origin x="6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361DCF-91DB-154F-A19C-38216DFD6AD4}" type="datetimeFigureOut">
              <a:rPr lang="en-US" smtClean="0"/>
              <a:t>10/31/25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6A678-01D6-AA48-B8A5-A3B5E0E83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951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96A678-01D6-AA48-B8A5-A3B5E0E838F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894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F4745-6651-AB86-9F91-401CBD6F97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D52D74-CDF1-6021-460A-D9AC563C81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8FF94D-1041-1B52-76AA-CD02C66B0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11A57-48AB-524B-8983-18A254FEB5A1}" type="datetimeFigureOut">
              <a:rPr lang="en-US" smtClean="0"/>
              <a:t>10/31/25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09DB6B-E70B-5BC8-D843-34787521C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C21A5-1D96-3CB5-F9EA-99D2834EC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8225-A000-1346-B381-1643E6945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587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72BB0-E900-0470-165C-EDBC1D14D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DEDCD-3A33-1375-1388-7C91AE0072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95864D-1783-7CE1-9C5D-8F8894512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11A57-48AB-524B-8983-18A254FEB5A1}" type="datetimeFigureOut">
              <a:rPr lang="en-US" smtClean="0"/>
              <a:t>10/31/25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CD3E56-2971-FCF3-7030-3A3C69A6B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D6BF3A-74C9-8317-BC97-DE15FDEC1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8225-A000-1346-B381-1643E6945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63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4B6A29-3DE6-B8D5-49CF-D435DAF8DF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34C8CC-9881-1521-EE30-BD4D65B7B9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8B7A1F-EC43-8E65-A6C8-9283EC1DA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11A57-48AB-524B-8983-18A254FEB5A1}" type="datetimeFigureOut">
              <a:rPr lang="en-US" smtClean="0"/>
              <a:t>10/31/25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60EE6E-CD97-27A2-D978-6E7299035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8CDEF1-9C06-539A-8C89-825CB6720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8225-A000-1346-B381-1643E6945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839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50D2C-95A8-AB0F-4C6A-BF92007B1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595513-B976-4780-755B-D73171E1F1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7A0CFA-FF9D-5D16-91CD-BD976FD6E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11A57-48AB-524B-8983-18A254FEB5A1}" type="datetimeFigureOut">
              <a:rPr lang="en-US" smtClean="0"/>
              <a:t>10/31/25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4BCC5B-6371-7428-15A7-88AD0D827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011EE8-4681-6ACB-3359-D6914B726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8225-A000-1346-B381-1643E6945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734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2553B-7448-5D26-42BC-B438C36AD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0EE282-8EC0-A826-A58F-7CCF8B3B6B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55F946-6A2C-D915-E812-772EFE14C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11A57-48AB-524B-8983-18A254FEB5A1}" type="datetimeFigureOut">
              <a:rPr lang="en-US" smtClean="0"/>
              <a:t>10/31/25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20F582-FE44-83EC-62AC-E4A2A9928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918D4-372B-A6AE-9090-EC76DA143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8225-A000-1346-B381-1643E6945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788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65495-22AC-BF04-ABC9-473F4B329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ED49B-0A4B-E91D-E7C7-27716FE17E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29543A-8C88-24FB-24D4-1EB28DEA45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B21F8-CA29-05A2-6E37-5341E0F16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11A57-48AB-524B-8983-18A254FEB5A1}" type="datetimeFigureOut">
              <a:rPr lang="en-US" smtClean="0"/>
              <a:t>10/31/25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27A94A-6A98-89B5-F9E7-C59A7235A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7785B5-D248-4A95-70E8-746E61AAA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8225-A000-1346-B381-1643E6945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762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DCC2E-C390-6A5E-399F-9D3696AEB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F92060-637B-88C8-AB71-8DE44C816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32549E-D780-EB9E-8A58-4ED67D940C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C33D3A-DD7E-357B-8613-3BF35673F1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BA2708-03B9-D365-CEBF-3A63897A4B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9F2C7E-904C-3F00-A7B8-4BA4754F4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11A57-48AB-524B-8983-18A254FEB5A1}" type="datetimeFigureOut">
              <a:rPr lang="en-US" smtClean="0"/>
              <a:t>10/31/25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AA4371-8403-8FED-E688-4C770C960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6CA9FA-FAE4-922D-9ACF-9EB9A2269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8225-A000-1346-B381-1643E6945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49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231D58-B15B-BFBA-21EE-1138D072C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398CCC-3CAF-B915-CD47-438664C7B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11A57-48AB-524B-8983-18A254FEB5A1}" type="datetimeFigureOut">
              <a:rPr lang="en-US" smtClean="0"/>
              <a:t>10/31/25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C815D3-3796-07C0-477E-0839F9722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7570B5-34A7-CAFA-2F98-2C1BCB3A8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8225-A000-1346-B381-1643E6945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793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D7153A-19A7-848F-617F-1F8B86465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11A57-48AB-524B-8983-18A254FEB5A1}" type="datetimeFigureOut">
              <a:rPr lang="en-US" smtClean="0"/>
              <a:t>10/31/25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E8FDA2-FD21-535E-2E4A-55E50E7C8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B5CE31-D103-303D-CEC8-9C97E9DDE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8225-A000-1346-B381-1643E6945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025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4436F-7039-F55E-41A1-8C116ECB8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B957E-E2BD-F37E-6ED2-5F1D676746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2744A5-F9F6-09E7-70E3-E3C12F87AE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FA4584-FB11-8D24-69EF-38CED3554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11A57-48AB-524B-8983-18A254FEB5A1}" type="datetimeFigureOut">
              <a:rPr lang="en-US" smtClean="0"/>
              <a:t>10/31/25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60F30A-7803-9340-072A-BFDDF68A5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658064-93E8-86DC-2391-70F420F27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8225-A000-1346-B381-1643E6945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291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6EB15-DAE2-C03B-0AE5-B76F46060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B64F58-B4D6-070B-A3D9-37A285B709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045557-BA93-2C04-033A-BA6C5A940D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F4A5F2-446C-94DE-6ACA-ACC9C201A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11A57-48AB-524B-8983-18A254FEB5A1}" type="datetimeFigureOut">
              <a:rPr lang="en-US" smtClean="0"/>
              <a:t>10/31/25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9C357-16B4-7931-1A7B-9AFFAF49E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382187-AAD2-82CE-DC47-09ABCCAEF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38225-A000-1346-B381-1643E6945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596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DDE7E0-9886-96BE-21D7-413FCC672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E8A24E-AA0B-95D9-1713-737AECC403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865A43-3762-B893-9DA6-89DA68234D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11A57-48AB-524B-8983-18A254FEB5A1}" type="datetimeFigureOut">
              <a:rPr lang="en-US" smtClean="0"/>
              <a:t>10/31/25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5C516E-49A0-FD6E-7AC8-96A38F2524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75BF4C-E1D6-48C0-F14D-815D31ACF4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38225-A000-1346-B381-1643E69456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939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cran.r-project.org/web/packages/solaR/index.html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cran.r-project.org/web/packages/available_packages_by_name.html" TargetMode="External"/><Relationship Id="rId7" Type="http://schemas.openxmlformats.org/officeDocument/2006/relationships/hyperlink" Target="https://github.com/qinwf/awesome-R" TargetMode="External"/><Relationship Id="rId2" Type="http://schemas.openxmlformats.org/officeDocument/2006/relationships/hyperlink" Target="https://cran.r-project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ithub.com/" TargetMode="External"/><Relationship Id="rId5" Type="http://schemas.openxmlformats.org/officeDocument/2006/relationships/hyperlink" Target="https://bioconductor.org/packages/release/bioc/" TargetMode="External"/><Relationship Id="rId4" Type="http://schemas.openxmlformats.org/officeDocument/2006/relationships/hyperlink" Target="https://www.bioconductor.org/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boxuancui/DataExplorer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cran.r-project.org/web/packages/anyLib/index.html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rstudio.github.io/renv/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pc.utah.edu/documentation/software/r-language.php" TargetMode="External"/><Relationship Id="rId2" Type="http://schemas.openxmlformats.org/officeDocument/2006/relationships/hyperlink" Target="https://git.io/CHPC-Intro-to-Parallel-Computing-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xming.en.softonic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275AF-6D8B-462B-551D-CECA28B132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Using R at CHPC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6879D6-2921-6F2D-E62C-F9F79C96AE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Ashley Dederich</a:t>
            </a:r>
          </a:p>
          <a:p>
            <a:r>
              <a:rPr lang="en-US" dirty="0"/>
              <a:t>Center for High Performance Computing</a:t>
            </a:r>
          </a:p>
        </p:txBody>
      </p:sp>
    </p:spTree>
    <p:extLst>
      <p:ext uri="{BB962C8B-B14F-4D97-AF65-F5344CB8AC3E}">
        <p14:creationId xmlns:p14="http://schemas.microsoft.com/office/powerpoint/2010/main" val="4030536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0E9D4-59EB-48C0-39FB-300CB07A3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R code for interactive vs batch jobs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3A193-F6D4-B546-3270-1B75555389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tasks are inherently interactive</a:t>
            </a:r>
          </a:p>
          <a:p>
            <a:pPr lvl="1"/>
            <a:r>
              <a:rPr lang="en-US" dirty="0"/>
              <a:t>Coding</a:t>
            </a:r>
          </a:p>
          <a:p>
            <a:pPr lvl="1"/>
            <a:r>
              <a:rPr lang="en-US" dirty="0"/>
              <a:t>Debugging</a:t>
            </a:r>
          </a:p>
          <a:p>
            <a:pPr lvl="1"/>
            <a:r>
              <a:rPr lang="en-US" dirty="0"/>
              <a:t>Data visualization</a:t>
            </a:r>
          </a:p>
          <a:p>
            <a:r>
              <a:rPr lang="en-US" dirty="0"/>
              <a:t>Some tasks are inherently batch oriented</a:t>
            </a:r>
          </a:p>
          <a:p>
            <a:pPr lvl="1"/>
            <a:r>
              <a:rPr lang="en-US" dirty="0"/>
              <a:t>Large or long-running simulations</a:t>
            </a:r>
          </a:p>
          <a:p>
            <a:pPr lvl="1"/>
            <a:r>
              <a:rPr lang="en-US" dirty="0"/>
              <a:t>Processing lots of data files</a:t>
            </a:r>
          </a:p>
          <a:p>
            <a:r>
              <a:rPr lang="en-US" dirty="0"/>
              <a:t>To write R code that adapts to both use cases:</a:t>
            </a:r>
          </a:p>
          <a:p>
            <a:pPr lvl="1"/>
            <a:r>
              <a:rPr lang="en-US" dirty="0"/>
              <a:t>Write lots of functions (potentially in a separate source code file)</a:t>
            </a:r>
          </a:p>
          <a:p>
            <a:pPr lvl="1"/>
            <a:r>
              <a:rPr lang="en-US" dirty="0"/>
              <a:t>Use </a:t>
            </a:r>
            <a:r>
              <a:rPr lang="en-US" dirty="0">
                <a:latin typeface="Courier" pitchFamily="2" charset="0"/>
              </a:rPr>
              <a:t>interactive()</a:t>
            </a:r>
            <a:r>
              <a:rPr lang="en-US" dirty="0"/>
              <a:t>to test whether job is interactive or batch</a:t>
            </a:r>
          </a:p>
        </p:txBody>
      </p:sp>
    </p:spTree>
    <p:extLst>
      <p:ext uri="{BB962C8B-B14F-4D97-AF65-F5344CB8AC3E}">
        <p14:creationId xmlns:p14="http://schemas.microsoft.com/office/powerpoint/2010/main" val="36017356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EDA67-EEA7-D9F6-8202-428183F78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5050" y="2766218"/>
            <a:ext cx="7581900" cy="1325563"/>
          </a:xfrm>
        </p:spPr>
        <p:txBody>
          <a:bodyPr/>
          <a:lstStyle/>
          <a:p>
            <a:r>
              <a:rPr lang="en-US" dirty="0"/>
              <a:t>Installing R packages at the CHPC</a:t>
            </a:r>
          </a:p>
        </p:txBody>
      </p:sp>
    </p:spTree>
    <p:extLst>
      <p:ext uri="{BB962C8B-B14F-4D97-AF65-F5344CB8AC3E}">
        <p14:creationId xmlns:p14="http://schemas.microsoft.com/office/powerpoint/2010/main" val="34014762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BE998EE-E276-C729-7051-4A2C56AA3299}"/>
              </a:ext>
            </a:extLst>
          </p:cNvPr>
          <p:cNvSpPr txBox="1"/>
          <p:nvPr/>
        </p:nvSpPr>
        <p:spPr>
          <a:xfrm>
            <a:off x="520533" y="3086971"/>
            <a:ext cx="10001003" cy="303159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$ 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module load R</a:t>
            </a:r>
          </a:p>
          <a:p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$ 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R</a:t>
            </a:r>
          </a:p>
          <a:p>
            <a:endParaRPr lang="en-US" sz="16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 version 4.4.0 (2024-04-24) -- "Puppy Cup"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Copyright (C) 2024 The R Foundation for Statistical Computing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Platform: x86_64-pc-linux-gnu</a:t>
            </a:r>
          </a:p>
          <a:p>
            <a:endParaRPr lang="en-US" sz="16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…</a:t>
            </a:r>
          </a:p>
          <a:p>
            <a:endParaRPr lang="en-US" sz="16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 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library(</a:t>
            </a:r>
            <a:r>
              <a:rPr lang="en-US" sz="1600" dirty="0" err="1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solaR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Error in library(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solaR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) : there is no package called ‘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solaR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’</a:t>
            </a:r>
          </a:p>
          <a:p>
            <a:endParaRPr lang="en-US" sz="1500" dirty="0">
              <a:latin typeface="Courier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A9AEFF-193E-F332-12C9-4ED1A86BE223}"/>
              </a:ext>
            </a:extLst>
          </p:cNvPr>
          <p:cNvSpPr txBox="1"/>
          <p:nvPr/>
        </p:nvSpPr>
        <p:spPr>
          <a:xfrm>
            <a:off x="520533" y="985651"/>
            <a:ext cx="1020288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solaR</a:t>
            </a:r>
            <a:r>
              <a:rPr lang="en-US" b="1" dirty="0"/>
              <a:t>: Radiation and Photovoltaic Systems</a:t>
            </a:r>
          </a:p>
          <a:p>
            <a:r>
              <a:rPr lang="en-US" dirty="0"/>
              <a:t>Calculation methods of solar radiation and performance of photovoltaic systems from daily and </a:t>
            </a:r>
            <a:r>
              <a:rPr lang="en-US" dirty="0" err="1"/>
              <a:t>intradaily</a:t>
            </a:r>
            <a:r>
              <a:rPr lang="en-US" dirty="0"/>
              <a:t> irradiation data sources.</a:t>
            </a:r>
          </a:p>
          <a:p>
            <a:endParaRPr lang="en-US" dirty="0"/>
          </a:p>
          <a:p>
            <a:r>
              <a:rPr lang="en-US" dirty="0">
                <a:hlinkClick r:id="rId2"/>
              </a:rPr>
              <a:t>https://cran.r-project.org/web/packages/solaR/index.html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148725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CE781-8B5F-580F-EC95-267596005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Strategies for handling missing R libraries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69C8A-8B04-3B2A-7D07-72147F82E6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Tell R where to find the already-installed package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Find a version of R that has the package installed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Install the package yourself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0349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78904-92BB-32F6-10A2-598A4F41F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Strategy 1: Tell R where to find the already-installed package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71EDD7-FD64-473F-8EC1-80FD427A2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en-US" dirty="0"/>
              <a:t>When loading a library R searches the path returned by .</a:t>
            </a:r>
            <a:r>
              <a:rPr lang="en-US" dirty="0" err="1"/>
              <a:t>libPaths</a:t>
            </a:r>
            <a:r>
              <a:rPr lang="en-US" dirty="0"/>
              <a:t>()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One can append additional </a:t>
            </a:r>
            <a:r>
              <a:rPr lang="en-US" i="1" dirty="0"/>
              <a:t>existing</a:t>
            </a:r>
            <a:r>
              <a:rPr lang="en-US" dirty="0"/>
              <a:t> directories to this path: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However - this doesn’t persist from session to session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A0D04B-1A0A-5E92-5A02-E853E5CBE30A}"/>
              </a:ext>
            </a:extLst>
          </p:cNvPr>
          <p:cNvSpPr txBox="1"/>
          <p:nvPr/>
        </p:nvSpPr>
        <p:spPr>
          <a:xfrm>
            <a:off x="838200" y="2651719"/>
            <a:ext cx="10001003" cy="83099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 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.</a:t>
            </a:r>
            <a:r>
              <a:rPr lang="en-US" sz="1600" dirty="0" err="1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libPaths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()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[1] "/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uufs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chpc.utah.edu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/sys/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installdir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/r8/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RLibs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/4.4.0"            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[2] "/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uufs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chpc.utah.edu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/sys/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installdir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/r8/R/4.4.0/lib64/R/library"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798B6E-2ECC-CF4D-EFA6-AD203C758593}"/>
              </a:ext>
            </a:extLst>
          </p:cNvPr>
          <p:cNvSpPr txBox="1"/>
          <p:nvPr/>
        </p:nvSpPr>
        <p:spPr>
          <a:xfrm>
            <a:off x="838200" y="4444309"/>
            <a:ext cx="10001003" cy="132343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 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.</a:t>
            </a:r>
            <a:r>
              <a:rPr lang="en-US" sz="1600" dirty="0" err="1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libPaths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( c( .</a:t>
            </a:r>
            <a:r>
              <a:rPr lang="en-US" sz="1600" dirty="0" err="1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libPaths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(), "~u0253283/R/x86_64-pc-linux-gnu-library/4.4" ) )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 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.</a:t>
            </a:r>
            <a:r>
              <a:rPr lang="en-US" sz="1600" dirty="0" err="1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libPaths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()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[1] "/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uufs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chpc.utah.edu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/sys/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installdir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/r8/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RLibs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/4.4.0"                         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[2] "/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uufs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chpc.utah.edu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/sys/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installdir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/r8/R/4.4.0/lib64/R/library"             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[3] "/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uufs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chpc.utah.edu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/common/home/u0253283/R/x86_64-pc-linux-gnu-library/4.4"</a:t>
            </a:r>
          </a:p>
        </p:txBody>
      </p:sp>
    </p:spTree>
    <p:extLst>
      <p:ext uri="{BB962C8B-B14F-4D97-AF65-F5344CB8AC3E}">
        <p14:creationId xmlns:p14="http://schemas.microsoft.com/office/powerpoint/2010/main" val="3889382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78904-92BB-32F6-10A2-598A4F41F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Strategy 1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71EDD7-FD64-473F-8EC1-80FD427A2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8784"/>
            <a:ext cx="10515600" cy="5234091"/>
          </a:xfrm>
        </p:spPr>
        <p:txBody>
          <a:bodyPr>
            <a:normAutofit/>
          </a:bodyPr>
          <a:lstStyle/>
          <a:p>
            <a:r>
              <a:rPr lang="en-US" dirty="0"/>
              <a:t>Or use the R_LIBS_USER environment variable: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This strategy works great for research labs with group space (i.e. a shared file system) that want a shared R library collection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A0D04B-1A0A-5E92-5A02-E853E5CBE30A}"/>
              </a:ext>
            </a:extLst>
          </p:cNvPr>
          <p:cNvSpPr txBox="1"/>
          <p:nvPr/>
        </p:nvSpPr>
        <p:spPr>
          <a:xfrm>
            <a:off x="838200" y="1791109"/>
            <a:ext cx="10001003" cy="353943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 In bash: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$ 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export R_LIBS_USER=~u0253283/R/x86_64-pc-linux-gnu-library/4.4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# Or in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tcsh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:</a:t>
            </a:r>
          </a:p>
          <a:p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$ </a:t>
            </a:r>
            <a:r>
              <a:rPr lang="en-US" sz="1600" dirty="0" err="1">
                <a:solidFill>
                  <a:srgbClr val="0070C0"/>
                </a:solidFill>
                <a:latin typeface="Menlo" panose="020B0609030804020204" pitchFamily="49" charset="0"/>
              </a:rPr>
              <a:t>setenv</a:t>
            </a:r>
            <a:r>
              <a:rPr lang="en-US" sz="1600" dirty="0">
                <a:solidFill>
                  <a:srgbClr val="0070C0"/>
                </a:solidFill>
                <a:latin typeface="Menlo" panose="020B0609030804020204" pitchFamily="49" charset="0"/>
              </a:rPr>
              <a:t> R_LIBS_USER 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~u0253283/R/x86_64-pc-linux-gnu-library/4.4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$ 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R</a:t>
            </a:r>
            <a:b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</a:br>
            <a:endParaRPr lang="en-US" sz="16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 version 4.4.0 (2024-04-24) -- "Puppy Cup"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Copyright (C) 2024 The R Foundation for Statistical Computing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Platform: x86_64-pc-linux-gnu</a:t>
            </a:r>
          </a:p>
          <a:p>
            <a:endParaRPr lang="en-US" sz="1600" dirty="0">
              <a:solidFill>
                <a:srgbClr val="000000"/>
              </a:solidFill>
              <a:latin typeface="Menlo" panose="020B06090308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 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.</a:t>
            </a:r>
            <a:r>
              <a:rPr lang="en-US" sz="1600" dirty="0" err="1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libPaths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()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[1] "/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uufs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chpc.utah.edu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/common/home/u0253283/R/x86_64-pc-linux-gnu-library/4.4"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[2] "/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uufs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chpc.utah.edu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/sys/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installdir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/r8/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RLibs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/4.4.0"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[3] "/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uufs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chpc.utah.edu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/sys/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installdir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/r8/R/4.4.0/lib64/R/library" </a:t>
            </a:r>
          </a:p>
        </p:txBody>
      </p:sp>
    </p:spTree>
    <p:extLst>
      <p:ext uri="{BB962C8B-B14F-4D97-AF65-F5344CB8AC3E}">
        <p14:creationId xmlns:p14="http://schemas.microsoft.com/office/powerpoint/2010/main" val="880015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2D411-36A0-C5AB-3A25-214F72E48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Strategy 2: Find a version of R that has the package installed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E49C4-504D-C952-6EFC-4CE51D4E0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68774"/>
            <a:ext cx="10515600" cy="363702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3200" dirty="0"/>
              <a:t>Partial list of R modules at CHPC: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R/4.2.1-bioconductor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R/4.2.2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R/4.3.2-basic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R/4.3.2-bioconductor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R/4.3.2-geospatial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R/4.3.2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R/4.4.0-basic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R/4.4.0-bioconductor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R/4.4.0-geospatial</a:t>
            </a:r>
          </a:p>
          <a:p>
            <a:r>
              <a:rPr lang="en-US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R/4.4.0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E0FB25-C9E8-1AF0-0B99-3097C994631B}"/>
              </a:ext>
            </a:extLst>
          </p:cNvPr>
          <p:cNvSpPr txBox="1"/>
          <p:nvPr/>
        </p:nvSpPr>
        <p:spPr>
          <a:xfrm>
            <a:off x="1950570" y="1591293"/>
            <a:ext cx="82908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/>
              <a:t>“The best R package installation is the one you don’t have to do.”</a:t>
            </a:r>
          </a:p>
          <a:p>
            <a:pPr algn="r"/>
            <a:r>
              <a:rPr lang="en-US" sz="2400" dirty="0"/>
              <a:t>-- Brett Milash</a:t>
            </a:r>
          </a:p>
        </p:txBody>
      </p:sp>
    </p:spTree>
    <p:extLst>
      <p:ext uri="{BB962C8B-B14F-4D97-AF65-F5344CB8AC3E}">
        <p14:creationId xmlns:p14="http://schemas.microsoft.com/office/powerpoint/2010/main" val="42324062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23BAA-3F4F-F264-585E-9DF4E147A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CHPC’s R modules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F9B31-A79D-A5C8-175C-ED6FB0F648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6286"/>
            <a:ext cx="10515600" cy="5438898"/>
          </a:xfrm>
        </p:spPr>
        <p:txBody>
          <a:bodyPr>
            <a:normAutofit/>
          </a:bodyPr>
          <a:lstStyle/>
          <a:p>
            <a:r>
              <a:rPr lang="en-US" sz="2400" dirty="0"/>
              <a:t>Every CHPC R module has useful libraries in addition to the base package: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Certain CHPC R modules have additional library collections:</a:t>
            </a:r>
          </a:p>
          <a:p>
            <a:pPr lvl="1"/>
            <a:r>
              <a:rPr lang="en-US" dirty="0"/>
              <a:t>Bioconductor</a:t>
            </a:r>
          </a:p>
          <a:p>
            <a:pPr lvl="1"/>
            <a:r>
              <a:rPr lang="en-US" dirty="0"/>
              <a:t>Geospatial packages (e.g. proj4, </a:t>
            </a:r>
            <a:r>
              <a:rPr lang="en-US" dirty="0" err="1"/>
              <a:t>rgdal</a:t>
            </a:r>
            <a:r>
              <a:rPr lang="en-US" dirty="0"/>
              <a:t>, </a:t>
            </a:r>
            <a:r>
              <a:rPr lang="en-US" dirty="0" err="1"/>
              <a:t>RNetCDF</a:t>
            </a:r>
            <a:r>
              <a:rPr lang="en-US" dirty="0"/>
              <a:t>, hdf5r)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207099-FF52-CA6A-102D-CF07FD3DEF8D}"/>
              </a:ext>
            </a:extLst>
          </p:cNvPr>
          <p:cNvSpPr txBox="1"/>
          <p:nvPr/>
        </p:nvSpPr>
        <p:spPr>
          <a:xfrm>
            <a:off x="838200" y="1785688"/>
            <a:ext cx="966803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car        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ggvis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maptools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      reshape2   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testthat</a:t>
            </a:r>
            <a:endParaRPr lang="en-US" sz="16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caret      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glmnet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    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mgcv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      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rgl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  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threeJS</a:t>
            </a:r>
            <a:endParaRPr lang="en-US" sz="16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data.table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googleVis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microbenchmark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rmarkdown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tidyr</a:t>
            </a:r>
            <a:endParaRPr lang="en-US" sz="16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devtools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  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htmlwidgets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multcomp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  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RMySQL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    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vcd</a:t>
            </a:r>
            <a:endParaRPr lang="en-US" sz="16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DiagrammeR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httr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          network3D      RODBC      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XLConnect</a:t>
            </a:r>
            <a:endParaRPr lang="en-US" sz="16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dplyr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jsonlite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  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nlme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          roxygen2       xlsx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DT         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knitr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    parallel   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RPostgresSQL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  XML</a:t>
            </a:r>
          </a:p>
          <a:p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dygraphs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      leaflet    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pryr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      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RSQLite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xtable</a:t>
            </a:r>
            <a:endParaRPr lang="en-US" sz="16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foreign        lme4       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qcc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      shiny      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xts</a:t>
            </a:r>
            <a:endParaRPr lang="en-US" sz="16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gcbd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      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locfit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    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quantmod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  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sp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            zoo</a:t>
            </a:r>
          </a:p>
          <a:p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ggmap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lubridate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randomForest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stringr</a:t>
            </a:r>
            <a:endParaRPr lang="en-US" sz="16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ggplot2        maps       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Rcpp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          survival</a:t>
            </a:r>
          </a:p>
        </p:txBody>
      </p:sp>
    </p:spTree>
    <p:extLst>
      <p:ext uri="{BB962C8B-B14F-4D97-AF65-F5344CB8AC3E}">
        <p14:creationId xmlns:p14="http://schemas.microsoft.com/office/powerpoint/2010/main" val="7656123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0AEA634-42F1-7936-B2FC-FB1AADE9A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Strategy 3: Install the package yourself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CB6F2D-A62F-FC06-AE64-EFE032410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Main repositories of R code:</a:t>
            </a:r>
          </a:p>
          <a:p>
            <a:r>
              <a:rPr lang="en-US" dirty="0"/>
              <a:t>CRAN: Comprehensive R Archive Network </a:t>
            </a:r>
          </a:p>
          <a:p>
            <a:pPr lvl="1"/>
            <a:r>
              <a:rPr lang="en-US" dirty="0">
                <a:hlinkClick r:id="rId2"/>
              </a:rPr>
              <a:t>https://cran.r-project.org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hlinkClick r:id="rId3"/>
              </a:rPr>
              <a:t>https://cran.r-project.org/web/packages/available_packages_by_name.html</a:t>
            </a:r>
            <a:r>
              <a:rPr lang="en-US" dirty="0"/>
              <a:t> </a:t>
            </a:r>
          </a:p>
          <a:p>
            <a:r>
              <a:rPr lang="en-US" dirty="0"/>
              <a:t>Bioconductor: Open-source software for bioinformatics </a:t>
            </a:r>
          </a:p>
          <a:p>
            <a:pPr lvl="1"/>
            <a:r>
              <a:rPr lang="en-US" dirty="0">
                <a:hlinkClick r:id="rId4"/>
              </a:rPr>
              <a:t>https://www.bioconductor.org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hlinkClick r:id="rId5"/>
              </a:rPr>
              <a:t>https://bioconductor.org/packages/release/bioc/</a:t>
            </a:r>
            <a:r>
              <a:rPr lang="en-US" dirty="0"/>
              <a:t> </a:t>
            </a:r>
          </a:p>
          <a:p>
            <a:r>
              <a:rPr lang="en-US" dirty="0" err="1"/>
              <a:t>Github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hlinkClick r:id="rId6"/>
              </a:rPr>
              <a:t>https://github.com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hlinkClick r:id="rId7"/>
              </a:rPr>
              <a:t>https://github.com/qinwf/awesome-R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Installation method varies depending on repository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5403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A839B-41B3-794E-30D0-662282331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Installing packages from CRAN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FA42D-965A-6B56-1084-DDC8C97CA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7319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Use the </a:t>
            </a:r>
            <a:r>
              <a:rPr lang="en-US" dirty="0" err="1"/>
              <a:t>install.packages</a:t>
            </a:r>
            <a:r>
              <a:rPr lang="en-US" dirty="0"/>
              <a:t>() function, with package name in quotes: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362932-81F3-4DD5-B74F-235DC3AECEAF}"/>
              </a:ext>
            </a:extLst>
          </p:cNvPr>
          <p:cNvSpPr txBox="1"/>
          <p:nvPr/>
        </p:nvSpPr>
        <p:spPr>
          <a:xfrm>
            <a:off x="838200" y="2385321"/>
            <a:ext cx="10001003" cy="378565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$ 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module load R/4.2.2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$ 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R</a:t>
            </a:r>
          </a:p>
          <a:p>
            <a:endParaRPr lang="en-US" sz="16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 version 4.4.0 (2024-04-24) -- "Puppy Cup”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…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 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.</a:t>
            </a:r>
            <a:r>
              <a:rPr lang="en-US" sz="1600" dirty="0" err="1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libPaths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()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[1] "/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uufs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chpc.utah.edu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/sys/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installdir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/r8/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RLibs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/4.4.0"            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[2] "/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uufs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chpc.utah.edu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/sys/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installdir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/r8/R/4.4.0/lib64/R/library"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 </a:t>
            </a:r>
            <a:r>
              <a:rPr lang="en-US" sz="1600" dirty="0" err="1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install.packages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("</a:t>
            </a:r>
            <a:r>
              <a:rPr lang="en-US" sz="1600" dirty="0" err="1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solaR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")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Installing package into ‘/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uufs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chpc.utah.edu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/sys/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installdir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/r8/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RLibs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/4.4.0’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(as ‘lib’ is unspecified)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Warning in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install.packages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("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solaR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") :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 'lib = "/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uufs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chpc.utah.edu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/sys/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installdir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/r8/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RLibs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/4.4.0"' is not writable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Would you like to use a personal library instead? (yes/No/cancel) 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yes</a:t>
            </a:r>
          </a:p>
          <a:p>
            <a:endParaRPr lang="en-US" sz="16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761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5D111C-DD9B-2623-CF8B-70BCF03B1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agenda: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01346-42FD-09C2-210D-2D589D36B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Choosing the best way to connect to CHPC for </a:t>
            </a:r>
            <a:r>
              <a:rPr lang="en-US" u="sng" dirty="0"/>
              <a:t>your</a:t>
            </a:r>
            <a:r>
              <a:rPr lang="en-US" dirty="0"/>
              <a:t> R application</a:t>
            </a:r>
          </a:p>
          <a:p>
            <a:r>
              <a:rPr lang="en-US" dirty="0"/>
              <a:t>Installing R packages</a:t>
            </a:r>
          </a:p>
          <a:p>
            <a:r>
              <a:rPr lang="en-US" dirty="0"/>
              <a:t>Using R in parallel</a:t>
            </a:r>
          </a:p>
        </p:txBody>
      </p:sp>
    </p:spTree>
    <p:extLst>
      <p:ext uri="{BB962C8B-B14F-4D97-AF65-F5344CB8AC3E}">
        <p14:creationId xmlns:p14="http://schemas.microsoft.com/office/powerpoint/2010/main" val="40383201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A839B-41B3-794E-30D0-662282331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Installing packages from CRAN (continued)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362932-81F3-4DD5-B74F-235DC3AECEAF}"/>
              </a:ext>
            </a:extLst>
          </p:cNvPr>
          <p:cNvSpPr txBox="1"/>
          <p:nvPr/>
        </p:nvSpPr>
        <p:spPr>
          <a:xfrm>
            <a:off x="838200" y="1888076"/>
            <a:ext cx="10001003" cy="353943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Would you like to create a personal library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‘/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uufs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chpc.utah.edu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/common/home/u0424091/R/x86_64-pc-linux-gnu-library/4.4’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to install packages into? (yes/No/cancel) </a:t>
            </a:r>
            <a:r>
              <a:rPr lang="en-US" sz="1600" dirty="0">
                <a:solidFill>
                  <a:schemeClr val="accent1"/>
                </a:solidFill>
                <a:effectLst/>
                <a:latin typeface="Menlo" panose="020B0609030804020204" pitchFamily="49" charset="0"/>
              </a:rPr>
              <a:t>yes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--- Please select a CRAN mirror for use in this session ---</a:t>
            </a:r>
          </a:p>
          <a:p>
            <a:r>
              <a:rPr lang="en-US" sz="1600" dirty="0">
                <a:solidFill>
                  <a:srgbClr val="00B050"/>
                </a:solidFill>
                <a:latin typeface="Menlo" panose="020B0609030804020204" pitchFamily="49" charset="0"/>
              </a:rPr>
              <a:t>(A list of CRAN mirror sites pops up - I selected “USA (IA)(https)”)</a:t>
            </a:r>
            <a:endParaRPr lang="en-US" sz="1600" dirty="0">
              <a:solidFill>
                <a:srgbClr val="00B050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also installing the dependencies ‘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interp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’, ‘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latticeExtra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’</a:t>
            </a:r>
          </a:p>
          <a:p>
            <a:endParaRPr lang="en-US" sz="16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trying URL 'https://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mirror.las.iastate.edu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/CRAN/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src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contrib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/interp_1.1-4.tar.gz’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…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* DONE (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solaR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)</a:t>
            </a:r>
          </a:p>
          <a:p>
            <a:endParaRPr lang="en-US" sz="16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The downloaded source packages are in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‘/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tmp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/RtmpdZF0ge/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downloaded_packages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’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2176935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A839B-41B3-794E-30D0-662282331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Installing packages from CRAN (continued)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362932-81F3-4DD5-B74F-235DC3AECEAF}"/>
              </a:ext>
            </a:extLst>
          </p:cNvPr>
          <p:cNvSpPr txBox="1"/>
          <p:nvPr/>
        </p:nvSpPr>
        <p:spPr>
          <a:xfrm>
            <a:off x="838200" y="1476117"/>
            <a:ext cx="10001003" cy="477053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 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library(</a:t>
            </a:r>
            <a:r>
              <a:rPr lang="en-US" sz="1600" dirty="0" err="1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solaR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Loading required package: zoo</a:t>
            </a:r>
          </a:p>
          <a:p>
            <a:b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Attaching package: ‘zoo’</a:t>
            </a:r>
          </a:p>
          <a:p>
            <a:b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</a:b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The following objects are masked from ‘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package:base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’:</a:t>
            </a:r>
          </a:p>
          <a:p>
            <a:endParaRPr lang="en-US" sz="16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 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as.Date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as.Date.numeric</a:t>
            </a:r>
            <a:endParaRPr lang="en-US" sz="16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endParaRPr lang="en-US" sz="16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Loading required package: lattice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Loading required package: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latticeExtra</a:t>
            </a:r>
            <a:endParaRPr lang="en-US" sz="16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Time Zone set to UTC.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 </a:t>
            </a:r>
            <a:r>
              <a:rPr lang="en-US" sz="1600" dirty="0" err="1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find.package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("</a:t>
            </a:r>
            <a:r>
              <a:rPr lang="en-US" sz="1600" dirty="0" err="1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solaR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")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[1] "/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uufs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chpc.utah.edu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/common/home/u0424091/R/x86_64-pc-linux-gnu-library/4.4/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solaR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”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 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.</a:t>
            </a:r>
            <a:r>
              <a:rPr lang="en-US" sz="1600" dirty="0" err="1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libPaths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()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[1] "/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uufs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chpc.utah.edu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/common/home/u0424091/R/x86_64-pc-linux-gnu-library/4.4"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[2] "/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uufs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chpc.utah.edu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/sys/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installdir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/r8/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RLibs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/4.4.0"                         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[3] "/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uufs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chpc.utah.edu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/sys/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installdir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/r8/R/4.4.0/lib64/R/library"</a:t>
            </a:r>
          </a:p>
        </p:txBody>
      </p:sp>
    </p:spTree>
    <p:extLst>
      <p:ext uri="{BB962C8B-B14F-4D97-AF65-F5344CB8AC3E}">
        <p14:creationId xmlns:p14="http://schemas.microsoft.com/office/powerpoint/2010/main" val="41084860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A839B-41B3-794E-30D0-662282331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Installing packages from </a:t>
            </a:r>
            <a:r>
              <a:rPr lang="en-US" dirty="0" err="1"/>
              <a:t>Github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FA42D-965A-6B56-1084-DDC8C97CA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1448"/>
            <a:ext cx="10515600" cy="106987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/>
              <a:t>DataExplorer</a:t>
            </a:r>
            <a:r>
              <a:rPr lang="en-US" dirty="0"/>
              <a:t>: </a:t>
            </a:r>
            <a:r>
              <a:rPr lang="en-US" dirty="0">
                <a:hlinkClick r:id="rId2"/>
              </a:rPr>
              <a:t>https://</a:t>
            </a:r>
            <a:r>
              <a:rPr lang="en-US" dirty="0" err="1">
                <a:hlinkClick r:id="rId2"/>
              </a:rPr>
              <a:t>github.com</a:t>
            </a:r>
            <a:r>
              <a:rPr lang="en-US" dirty="0">
                <a:hlinkClick r:id="rId2"/>
              </a:rPr>
              <a:t>/</a:t>
            </a:r>
            <a:r>
              <a:rPr lang="en-US" dirty="0" err="1">
                <a:hlinkClick r:id="rId2"/>
              </a:rPr>
              <a:t>boxuancui</a:t>
            </a:r>
            <a:r>
              <a:rPr lang="en-US" dirty="0">
                <a:hlinkClick r:id="rId2"/>
              </a:rPr>
              <a:t>/</a:t>
            </a:r>
            <a:r>
              <a:rPr lang="en-US" dirty="0" err="1">
                <a:hlinkClick r:id="rId2"/>
              </a:rPr>
              <a:t>DataExplorer</a:t>
            </a:r>
            <a:r>
              <a:rPr lang="en-US" dirty="0">
                <a:hlinkClick r:id="rId2"/>
              </a:rPr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Use the </a:t>
            </a:r>
            <a:r>
              <a:rPr lang="en-US" dirty="0" err="1"/>
              <a:t>devtools</a:t>
            </a:r>
            <a:r>
              <a:rPr lang="en-US" dirty="0"/>
              <a:t>::</a:t>
            </a:r>
            <a:r>
              <a:rPr lang="en-US" dirty="0" err="1"/>
              <a:t>install_github</a:t>
            </a:r>
            <a:r>
              <a:rPr lang="en-US" dirty="0"/>
              <a:t>() function, with package name in quotes.</a:t>
            </a:r>
          </a:p>
          <a:p>
            <a:pPr marL="0" indent="0">
              <a:buNone/>
            </a:pPr>
            <a:r>
              <a:rPr lang="en-US" dirty="0"/>
              <a:t>Note that “lib=“ is specified! Without that the installation of dependencies will fail.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362932-81F3-4DD5-B74F-235DC3AECEAF}"/>
              </a:ext>
            </a:extLst>
          </p:cNvPr>
          <p:cNvSpPr txBox="1"/>
          <p:nvPr/>
        </p:nvSpPr>
        <p:spPr>
          <a:xfrm>
            <a:off x="838200" y="2689470"/>
            <a:ext cx="10001003" cy="353943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$ 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module load R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$ 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R</a:t>
            </a:r>
          </a:p>
          <a:p>
            <a:endParaRPr lang="en-US" sz="16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 version 4.4.0 (2024-04-24) -- "Puppy Cup”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…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 </a:t>
            </a:r>
            <a:r>
              <a:rPr lang="en-US" sz="1600" dirty="0" err="1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devtools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::</a:t>
            </a:r>
            <a:r>
              <a:rPr lang="en-US" sz="1600" dirty="0" err="1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install_github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("</a:t>
            </a:r>
            <a:r>
              <a:rPr lang="en-US" sz="1600" dirty="0" err="1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boxuancui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/</a:t>
            </a:r>
            <a:r>
              <a:rPr lang="en-US" sz="1600" dirty="0" err="1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DataExplorer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", lib=c("/</a:t>
            </a:r>
            <a:r>
              <a:rPr lang="en-US" sz="1600" dirty="0" err="1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uufs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/</a:t>
            </a:r>
            <a:r>
              <a:rPr lang="en-US" sz="1600" dirty="0" err="1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chpc.utah.edu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/common/home/u0424091/R/x86_64-pc-linux-gnu-library/4.4"))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Downloading GitHub repo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boxuancui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DataExplorer@HEAD</a:t>
            </a:r>
            <a:endParaRPr lang="en-US" sz="16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…</a:t>
            </a:r>
            <a:endParaRPr lang="en-US" sz="16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** testing if installed package keeps a record of temporary installation path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* DONE (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DataExplorer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 library(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DataExplorer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)</a:t>
            </a:r>
          </a:p>
          <a:p>
            <a:endParaRPr lang="en-US" sz="1600" dirty="0">
              <a:solidFill>
                <a:srgbClr val="0070C0"/>
              </a:solidFill>
              <a:effectLst/>
              <a:latin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35694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74E36-5EA6-AE7E-A67D-B6F74F4D6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Installing packages from Bioconductor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8F0606-DB5C-E742-1EAE-B46FF059549F}"/>
              </a:ext>
            </a:extLst>
          </p:cNvPr>
          <p:cNvSpPr txBox="1"/>
          <p:nvPr/>
        </p:nvSpPr>
        <p:spPr>
          <a:xfrm>
            <a:off x="838200" y="1476117"/>
            <a:ext cx="10001003" cy="5016758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 </a:t>
            </a:r>
            <a:r>
              <a:rPr lang="en-US" sz="1600" dirty="0" err="1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install.packages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("</a:t>
            </a:r>
            <a:r>
              <a:rPr lang="en-US" sz="1600" dirty="0" err="1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BiocManager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")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Installing package into ‘/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uufs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chpc.utah.edu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/sys/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installdir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/r8/R/4.4.0/lib64/R/library’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(as ‘lib’ is unspecified)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Warning in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install.packages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("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BiocManager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") :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  'lib = "/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uufs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chpc.utah.edu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/sys/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installdir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/r8/R/4.4.0/lib64/R/library"' is not writable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Would you like to use a personal library instead? (yes/No/cancel) </a:t>
            </a:r>
            <a:r>
              <a:rPr lang="en-US" sz="1600" dirty="0">
                <a:solidFill>
                  <a:srgbClr val="0070C0"/>
                </a:solidFill>
                <a:effectLst/>
                <a:latin typeface="Menlo" panose="020B0609030804020204" pitchFamily="49" charset="0"/>
              </a:rPr>
              <a:t>yes</a:t>
            </a:r>
          </a:p>
          <a:p>
            <a:endParaRPr lang="en-US" sz="1600" dirty="0">
              <a:solidFill>
                <a:srgbClr val="0070C0"/>
              </a:solidFill>
              <a:latin typeface="Menlo" panose="020B0609030804020204" pitchFamily="49" charset="0"/>
            </a:endParaRPr>
          </a:p>
          <a:p>
            <a:r>
              <a:rPr lang="en-US" sz="1600" dirty="0">
                <a:effectLst/>
                <a:latin typeface="Menlo" panose="020B0609030804020204" pitchFamily="49" charset="0"/>
              </a:rPr>
              <a:t>…</a:t>
            </a:r>
          </a:p>
          <a:p>
            <a:endParaRPr lang="en-US" sz="1600" dirty="0">
              <a:solidFill>
                <a:srgbClr val="0070C0"/>
              </a:solidFill>
              <a:latin typeface="Menlo" panose="020B06090308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** testing if installed package can be loaded from final location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** testing if installed package keeps a record of temporary installation path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* DONE (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BiocManager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)</a:t>
            </a:r>
          </a:p>
          <a:p>
            <a:b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</a:br>
            <a:endParaRPr lang="en-US" sz="16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The downloaded source packages are in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‘/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tmp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/RtmpzCb3wb/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downloaded_packages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’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&gt; </a:t>
            </a:r>
          </a:p>
          <a:p>
            <a:endParaRPr lang="en-US" sz="1600" dirty="0">
              <a:solidFill>
                <a:srgbClr val="0070C0"/>
              </a:solidFill>
              <a:effectLst/>
              <a:latin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9913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74E36-5EA6-AE7E-A67D-B6F74F4D6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Installing packages from Bioconductor (continued)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8F0606-DB5C-E742-1EAE-B46FF059549F}"/>
              </a:ext>
            </a:extLst>
          </p:cNvPr>
          <p:cNvSpPr txBox="1"/>
          <p:nvPr/>
        </p:nvSpPr>
        <p:spPr>
          <a:xfrm>
            <a:off x="838200" y="2510897"/>
            <a:ext cx="10001003" cy="329320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effectLst/>
                <a:latin typeface="Menlo" panose="020B0609030804020204" pitchFamily="49" charset="0"/>
              </a:rPr>
              <a:t>&gt;</a:t>
            </a:r>
            <a:r>
              <a:rPr lang="en-US" sz="1600" dirty="0">
                <a:solidFill>
                  <a:schemeClr val="accent1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dirty="0" err="1">
                <a:solidFill>
                  <a:schemeClr val="accent1"/>
                </a:solidFill>
                <a:effectLst/>
                <a:latin typeface="Menlo" panose="020B0609030804020204" pitchFamily="49" charset="0"/>
              </a:rPr>
              <a:t>BiocManager</a:t>
            </a:r>
            <a:r>
              <a:rPr lang="en-US" sz="1600" dirty="0">
                <a:solidFill>
                  <a:schemeClr val="accent1"/>
                </a:solidFill>
                <a:effectLst/>
                <a:latin typeface="Menlo" panose="020B0609030804020204" pitchFamily="49" charset="0"/>
              </a:rPr>
              <a:t>::install("</a:t>
            </a:r>
            <a:r>
              <a:rPr lang="en-US" sz="1600" dirty="0" err="1">
                <a:solidFill>
                  <a:schemeClr val="accent1"/>
                </a:solidFill>
                <a:effectLst/>
                <a:latin typeface="Menlo" panose="020B0609030804020204" pitchFamily="49" charset="0"/>
              </a:rPr>
              <a:t>PFAM.db</a:t>
            </a:r>
            <a:r>
              <a:rPr lang="en-US" sz="1600" dirty="0">
                <a:solidFill>
                  <a:schemeClr val="accent1"/>
                </a:solidFill>
                <a:effectLst/>
                <a:latin typeface="Menlo" panose="020B0609030804020204" pitchFamily="49" charset="0"/>
              </a:rPr>
              <a:t>", lib=c("/</a:t>
            </a:r>
            <a:r>
              <a:rPr lang="en-US" sz="1600" dirty="0" err="1">
                <a:solidFill>
                  <a:schemeClr val="accent1"/>
                </a:solidFill>
                <a:effectLst/>
                <a:latin typeface="Menlo" panose="020B0609030804020204" pitchFamily="49" charset="0"/>
              </a:rPr>
              <a:t>uufs</a:t>
            </a:r>
            <a:r>
              <a:rPr lang="en-US" sz="1600" dirty="0">
                <a:solidFill>
                  <a:schemeClr val="accent1"/>
                </a:solidFill>
                <a:effectLst/>
                <a:latin typeface="Menlo" panose="020B0609030804020204" pitchFamily="49" charset="0"/>
              </a:rPr>
              <a:t>/</a:t>
            </a:r>
            <a:r>
              <a:rPr lang="en-US" sz="1600" dirty="0" err="1">
                <a:solidFill>
                  <a:schemeClr val="accent1"/>
                </a:solidFill>
                <a:effectLst/>
                <a:latin typeface="Menlo" panose="020B0609030804020204" pitchFamily="49" charset="0"/>
              </a:rPr>
              <a:t>chpc.utah.edu</a:t>
            </a:r>
            <a:r>
              <a:rPr lang="en-US" sz="1600" dirty="0">
                <a:solidFill>
                  <a:schemeClr val="accent1"/>
                </a:solidFill>
                <a:effectLst/>
                <a:latin typeface="Menlo" panose="020B0609030804020204" pitchFamily="49" charset="0"/>
              </a:rPr>
              <a:t>/common/home/u0424091/R/x86_64-pc-linux-gnu-library/4.4"))</a:t>
            </a:r>
          </a:p>
          <a:p>
            <a:endParaRPr lang="en-US" sz="1600" dirty="0">
              <a:solidFill>
                <a:schemeClr val="accent1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600" dirty="0">
                <a:latin typeface="Menlo" panose="020B0609030804020204" pitchFamily="49" charset="0"/>
              </a:rPr>
              <a:t>…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** testing if installed package can be loaded from final location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** testing if installed package keeps a record of temporary installation path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* DONE (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PFAM.db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)</a:t>
            </a:r>
          </a:p>
          <a:p>
            <a:b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</a:br>
            <a:endParaRPr lang="en-US" sz="1600" dirty="0">
              <a:solidFill>
                <a:srgbClr val="000000"/>
              </a:solidFill>
              <a:effectLst/>
              <a:latin typeface="Menlo" panose="020B060903080402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The downloaded source packages are in</a:t>
            </a:r>
          </a:p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‘/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tmp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/RtmpzCb3wb/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downloaded_packages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’</a:t>
            </a:r>
          </a:p>
          <a:p>
            <a:r>
              <a:rPr lang="en-US" sz="1600" dirty="0">
                <a:latin typeface="Menlo" panose="020B0609030804020204" pitchFamily="49" charset="0"/>
              </a:rPr>
              <a:t>&gt;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8F20F4-426F-13CE-95C0-54CAA9B622FF}"/>
              </a:ext>
            </a:extLst>
          </p:cNvPr>
          <p:cNvSpPr txBox="1"/>
          <p:nvPr/>
        </p:nvSpPr>
        <p:spPr>
          <a:xfrm>
            <a:off x="838200" y="1706955"/>
            <a:ext cx="91276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Like </a:t>
            </a:r>
            <a:r>
              <a:rPr lang="en-US" sz="2400" dirty="0" err="1"/>
              <a:t>devtools</a:t>
            </a:r>
            <a:r>
              <a:rPr lang="en-US" sz="2400" dirty="0"/>
              <a:t>::</a:t>
            </a:r>
            <a:r>
              <a:rPr lang="en-US" sz="2400" dirty="0" err="1"/>
              <a:t>install_github</a:t>
            </a:r>
            <a:r>
              <a:rPr lang="en-US" sz="2400" dirty="0"/>
              <a:t>(), it is safest to specify the ”lib=“ argument.</a:t>
            </a:r>
          </a:p>
        </p:txBody>
      </p:sp>
    </p:spTree>
    <p:extLst>
      <p:ext uri="{BB962C8B-B14F-4D97-AF65-F5344CB8AC3E}">
        <p14:creationId xmlns:p14="http://schemas.microsoft.com/office/powerpoint/2010/main" val="26622511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0EA6D-4CDD-9705-D934-D6D1235C7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Installing packages from source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4E4EC-4696-0F0B-4064-F765268A15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0119"/>
            <a:ext cx="10515600" cy="3565030"/>
          </a:xfrm>
        </p:spPr>
        <p:txBody>
          <a:bodyPr>
            <a:normAutofit/>
          </a:bodyPr>
          <a:lstStyle/>
          <a:p>
            <a:r>
              <a:rPr lang="en-US" dirty="0" err="1"/>
              <a:t>install.packages</a:t>
            </a:r>
            <a:r>
              <a:rPr lang="en-US" dirty="0"/>
              <a:t>, </a:t>
            </a:r>
            <a:r>
              <a:rPr lang="en-US" dirty="0" err="1"/>
              <a:t>BiocManager</a:t>
            </a:r>
            <a:r>
              <a:rPr lang="en-US" dirty="0"/>
              <a:t>::install, and </a:t>
            </a:r>
            <a:r>
              <a:rPr lang="en-US" dirty="0" err="1"/>
              <a:t>devtools</a:t>
            </a:r>
            <a:r>
              <a:rPr lang="en-US" dirty="0"/>
              <a:t>::</a:t>
            </a:r>
            <a:r>
              <a:rPr lang="en-US" dirty="0" err="1"/>
              <a:t>install_github</a:t>
            </a:r>
            <a:r>
              <a:rPr lang="en-US" dirty="0"/>
              <a:t> download the package source code, then compile and install it</a:t>
            </a:r>
          </a:p>
          <a:p>
            <a:r>
              <a:rPr lang="en-US" dirty="0"/>
              <a:t>If you have the source code URL you can compile and install it like this: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method doesn’t handle dependencies however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E3A00F-D22D-00D2-2E9D-1F1DF3190AFD}"/>
              </a:ext>
            </a:extLst>
          </p:cNvPr>
          <p:cNvSpPr txBox="1"/>
          <p:nvPr/>
        </p:nvSpPr>
        <p:spPr>
          <a:xfrm>
            <a:off x="838200" y="3800476"/>
            <a:ext cx="10692740" cy="58477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$ 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wget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 https://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bioconductor.org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/packages/3.16/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bioc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src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contrib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/limma_3.54.2.tar.gz </a:t>
            </a:r>
          </a:p>
          <a:p>
            <a:r>
              <a:rPr lang="en-US" sz="1600" dirty="0">
                <a:solidFill>
                  <a:srgbClr val="000000"/>
                </a:solidFill>
                <a:latin typeface="Menlo" panose="020B0609030804020204" pitchFamily="49" charset="0"/>
              </a:rPr>
              <a:t>$ R CMD INSTALL --library=$HOME/</a:t>
            </a:r>
            <a:r>
              <a:rPr lang="en-US" sz="1600" dirty="0">
                <a:solidFill>
                  <a:srgbClr val="000000"/>
                </a:solidFill>
                <a:effectLst/>
                <a:latin typeface="Menlo" panose="020B0609030804020204" pitchFamily="49" charset="0"/>
              </a:rPr>
              <a:t>R/x86_64-pc-linux-gnu-library/4.4 limma_3.54.2.tar.gz</a:t>
            </a:r>
          </a:p>
        </p:txBody>
      </p:sp>
    </p:spTree>
    <p:extLst>
      <p:ext uri="{BB962C8B-B14F-4D97-AF65-F5344CB8AC3E}">
        <p14:creationId xmlns:p14="http://schemas.microsoft.com/office/powerpoint/2010/main" val="23308011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F3084-114A-5350-7A8C-EF85E26A3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anyLib</a:t>
            </a:r>
            <a:r>
              <a:rPr lang="en-US" b="1" dirty="0"/>
              <a:t>: Install and Load Any Package from CRAN, Bioconductor or </a:t>
            </a:r>
            <a:r>
              <a:rPr lang="en-US" b="1" dirty="0" err="1"/>
              <a:t>Github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CB98B6-01CF-6DAB-DC2A-A0E675325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“Made to make your life simpler with packages, by installing and loading a list of packages, whether they are on CRAN, Bioconductor or </a:t>
            </a:r>
            <a:r>
              <a:rPr lang="en-US" dirty="0" err="1"/>
              <a:t>github</a:t>
            </a:r>
            <a:r>
              <a:rPr lang="en-US" dirty="0"/>
              <a:t>. For </a:t>
            </a:r>
            <a:r>
              <a:rPr lang="en-US" dirty="0" err="1"/>
              <a:t>github</a:t>
            </a:r>
            <a:r>
              <a:rPr lang="en-US" dirty="0"/>
              <a:t>, if you do not have the full path, with the maintainer name in it (e.g. "</a:t>
            </a:r>
            <a:r>
              <a:rPr lang="en-US" dirty="0" err="1"/>
              <a:t>achateigner</a:t>
            </a:r>
            <a:r>
              <a:rPr lang="en-US" dirty="0"/>
              <a:t>/</a:t>
            </a:r>
            <a:r>
              <a:rPr lang="en-US" dirty="0" err="1"/>
              <a:t>topReviGO</a:t>
            </a:r>
            <a:r>
              <a:rPr lang="en-US" dirty="0"/>
              <a:t>"), it will be able to load it but not to install it.”</a:t>
            </a:r>
          </a:p>
          <a:p>
            <a:r>
              <a:rPr lang="en-US" dirty="0"/>
              <a:t>Handles dependencies!</a:t>
            </a:r>
          </a:p>
          <a:p>
            <a:r>
              <a:rPr lang="en-US" dirty="0"/>
              <a:t>Installs by default into .</a:t>
            </a:r>
            <a:r>
              <a:rPr lang="en-US" dirty="0" err="1"/>
              <a:t>libPaths</a:t>
            </a:r>
            <a:r>
              <a:rPr lang="en-US" dirty="0"/>
              <a:t>()[1]</a:t>
            </a:r>
          </a:p>
          <a:p>
            <a:r>
              <a:rPr lang="en-US" dirty="0">
                <a:hlinkClick r:id="rId2"/>
              </a:rPr>
              <a:t>https://cran.r-project.org/web/packages/anyLib/index.html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639753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98F690-945F-B249-A165-9F88A839D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9AC48-EA9D-112A-314F-8241C5F13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renv</a:t>
            </a:r>
            <a:r>
              <a:rPr lang="en-US" b="1" dirty="0"/>
              <a:t>: Install and Load Any Package from CRAN, Bioconductor or </a:t>
            </a:r>
            <a:r>
              <a:rPr lang="en-US" b="1" dirty="0" err="1"/>
              <a:t>Github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DA20C6-8E4D-55DB-2F16-373DF65D4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“Made to make your life simpler with packages, by installing and loading a list of packages, whether they are on CRAN, Bioconductor or </a:t>
            </a:r>
            <a:r>
              <a:rPr lang="en-US" dirty="0" err="1"/>
              <a:t>github</a:t>
            </a:r>
            <a:r>
              <a:rPr lang="en-US" dirty="0"/>
              <a:t>. For </a:t>
            </a:r>
            <a:r>
              <a:rPr lang="en-US" dirty="0" err="1"/>
              <a:t>github</a:t>
            </a:r>
            <a:r>
              <a:rPr lang="en-US" dirty="0"/>
              <a:t>, if you do not have the full path, with the maintainer name in it (e.g. "</a:t>
            </a:r>
            <a:r>
              <a:rPr lang="en-US" dirty="0" err="1"/>
              <a:t>achateigner</a:t>
            </a:r>
            <a:r>
              <a:rPr lang="en-US" dirty="0"/>
              <a:t>/</a:t>
            </a:r>
            <a:r>
              <a:rPr lang="en-US" dirty="0" err="1"/>
              <a:t>topReviGO</a:t>
            </a:r>
            <a:r>
              <a:rPr lang="en-US" dirty="0"/>
              <a:t>"), it will be able to load it but not to install it.”</a:t>
            </a:r>
          </a:p>
          <a:p>
            <a:r>
              <a:rPr lang="en-US" dirty="0"/>
              <a:t>Handles dependencies!</a:t>
            </a:r>
          </a:p>
          <a:p>
            <a:r>
              <a:rPr lang="en-US" dirty="0"/>
              <a:t>Creates a virtual R environment that can be loaded/unloaded as needed</a:t>
            </a:r>
          </a:p>
          <a:p>
            <a:r>
              <a:rPr lang="en-US" dirty="0">
                <a:hlinkClick r:id="rId2"/>
              </a:rPr>
              <a:t>https://rstudio.github.io/renv/</a:t>
            </a:r>
            <a:endParaRPr lang="en-US" dirty="0"/>
          </a:p>
          <a:p>
            <a:r>
              <a:rPr lang="en-US" dirty="0"/>
              <a:t>**Note** requires </a:t>
            </a:r>
            <a:r>
              <a:rPr lang="en-US" dirty="0" err="1"/>
              <a:t>pandoc</a:t>
            </a:r>
            <a:r>
              <a:rPr lang="en-US" dirty="0"/>
              <a:t> module to be loaded, add to your .</a:t>
            </a:r>
            <a:r>
              <a:rPr lang="en-US" dirty="0" err="1"/>
              <a:t>custom.sh</a:t>
            </a:r>
            <a:r>
              <a:rPr lang="en-US" dirty="0"/>
              <a:t> or .</a:t>
            </a:r>
            <a:r>
              <a:rPr lang="en-US" dirty="0" err="1"/>
              <a:t>custom.csh</a:t>
            </a:r>
            <a:r>
              <a:rPr lang="en-US" dirty="0"/>
              <a:t> file:</a:t>
            </a:r>
          </a:p>
          <a:p>
            <a:pPr marL="457200" lvl="1" indent="0">
              <a:buNone/>
            </a:pPr>
            <a:r>
              <a:rPr lang="en-US" dirty="0"/>
              <a:t>module load </a:t>
            </a:r>
            <a:r>
              <a:rPr lang="en-US" dirty="0" err="1"/>
              <a:t>pandoc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5078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0DE3-9EE9-7BB5-7A4B-91FA9C1C8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parallel R code at CHPC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C2C76-CBA3-A5C5-8AD5-529B9F0C1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5383"/>
            <a:ext cx="10515600" cy="4883886"/>
          </a:xfrm>
        </p:spPr>
        <p:txBody>
          <a:bodyPr/>
          <a:lstStyle/>
          <a:p>
            <a:r>
              <a:rPr lang="en-US" dirty="0"/>
              <a:t>On an interactive node - should not be using multiple cores</a:t>
            </a:r>
          </a:p>
          <a:p>
            <a:r>
              <a:rPr lang="en-US" dirty="0"/>
              <a:t>A </a:t>
            </a:r>
            <a:r>
              <a:rPr lang="en-US" dirty="0" err="1"/>
              <a:t>Slurm</a:t>
            </a:r>
            <a:r>
              <a:rPr lang="en-US" dirty="0"/>
              <a:t> job (either interactive or batch) may not have access to all the cores on a node</a:t>
            </a:r>
          </a:p>
          <a:p>
            <a:r>
              <a:rPr lang="en-US" dirty="0"/>
              <a:t>To count all the cores on the machine (which is not what we want):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To count the cores available to your job: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5C7D11-CFD7-BAE3-AC39-7F5886C92C74}"/>
              </a:ext>
            </a:extLst>
          </p:cNvPr>
          <p:cNvSpPr txBox="1"/>
          <p:nvPr/>
        </p:nvSpPr>
        <p:spPr>
          <a:xfrm>
            <a:off x="838200" y="3316375"/>
            <a:ext cx="4875053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  <a:latin typeface="Courier" pitchFamily="2" charset="0"/>
              </a:rPr>
              <a:t># How many cores are on this machine?</a:t>
            </a:r>
          </a:p>
          <a:p>
            <a:r>
              <a:rPr lang="en-US" sz="1600" b="1" dirty="0">
                <a:solidFill>
                  <a:srgbClr val="FF0000"/>
                </a:solidFill>
                <a:effectLst/>
                <a:latin typeface="Courier" pitchFamily="2" charset="0"/>
              </a:rPr>
              <a:t>&gt; library(parallel)</a:t>
            </a:r>
          </a:p>
          <a:p>
            <a:r>
              <a:rPr lang="en-US" sz="1600" b="1" dirty="0">
                <a:solidFill>
                  <a:srgbClr val="FF0000"/>
                </a:solidFill>
                <a:effectLst/>
                <a:latin typeface="Courier" pitchFamily="2" charset="0"/>
              </a:rPr>
              <a:t>&gt; </a:t>
            </a:r>
            <a:r>
              <a:rPr lang="en-US" sz="1600" b="1" dirty="0" err="1">
                <a:solidFill>
                  <a:srgbClr val="FF0000"/>
                </a:solidFill>
                <a:effectLst/>
                <a:latin typeface="Courier" pitchFamily="2" charset="0"/>
              </a:rPr>
              <a:t>detectCores</a:t>
            </a:r>
            <a:r>
              <a:rPr lang="en-US" sz="1600" b="1" dirty="0">
                <a:solidFill>
                  <a:srgbClr val="FF0000"/>
                </a:solidFill>
                <a:effectLst/>
                <a:latin typeface="Courier" pitchFamily="2" charset="0"/>
              </a:rPr>
              <a:t>()</a:t>
            </a:r>
          </a:p>
          <a:p>
            <a:r>
              <a:rPr lang="en-US" sz="1600" b="1" dirty="0">
                <a:solidFill>
                  <a:srgbClr val="FF0000"/>
                </a:solidFill>
                <a:effectLst/>
                <a:latin typeface="Courier" pitchFamily="2" charset="0"/>
              </a:rPr>
              <a:t>[1] 64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DD6FF4-7004-14C7-899E-C4986D2FEC84}"/>
              </a:ext>
            </a:extLst>
          </p:cNvPr>
          <p:cNvSpPr txBox="1"/>
          <p:nvPr/>
        </p:nvSpPr>
        <p:spPr>
          <a:xfrm>
            <a:off x="838200" y="4842361"/>
            <a:ext cx="882485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0070C0"/>
                </a:solidFill>
                <a:latin typeface="Courier" pitchFamily="2" charset="0"/>
              </a:rPr>
              <a:t># How many cores are available to me on this node?</a:t>
            </a:r>
          </a:p>
          <a:p>
            <a:r>
              <a:rPr lang="en-US" sz="1600" b="1" dirty="0">
                <a:solidFill>
                  <a:srgbClr val="0070C0"/>
                </a:solidFill>
                <a:effectLst/>
                <a:latin typeface="Courier" pitchFamily="2" charset="0"/>
              </a:rPr>
              <a:t>&gt; </a:t>
            </a:r>
            <a:r>
              <a:rPr lang="en-US" sz="1600" b="1" dirty="0" err="1">
                <a:solidFill>
                  <a:srgbClr val="0070C0"/>
                </a:solidFill>
                <a:effectLst/>
                <a:latin typeface="Courier" pitchFamily="2" charset="0"/>
              </a:rPr>
              <a:t>strtoi</a:t>
            </a:r>
            <a:r>
              <a:rPr lang="en-US" sz="1600" b="1" dirty="0">
                <a:solidFill>
                  <a:srgbClr val="0070C0"/>
                </a:solidFill>
                <a:effectLst/>
                <a:latin typeface="Courier" pitchFamily="2" charset="0"/>
              </a:rPr>
              <a:t>(</a:t>
            </a:r>
            <a:r>
              <a:rPr lang="en-US" sz="1600" b="1" dirty="0" err="1">
                <a:solidFill>
                  <a:srgbClr val="0070C0"/>
                </a:solidFill>
                <a:effectLst/>
                <a:latin typeface="Courier" pitchFamily="2" charset="0"/>
              </a:rPr>
              <a:t>Sys.getenv</a:t>
            </a:r>
            <a:r>
              <a:rPr lang="en-US" sz="1600" b="1" dirty="0">
                <a:solidFill>
                  <a:srgbClr val="0070C0"/>
                </a:solidFill>
                <a:effectLst/>
                <a:latin typeface="Courier" pitchFamily="2" charset="0"/>
              </a:rPr>
              <a:t>("SLURM_TASKS_PER_NODE"))</a:t>
            </a:r>
          </a:p>
          <a:p>
            <a:r>
              <a:rPr lang="en-US" sz="1600" b="1" dirty="0">
                <a:solidFill>
                  <a:srgbClr val="0070C0"/>
                </a:solidFill>
                <a:effectLst/>
                <a:latin typeface="Courier" pitchFamily="2" charset="0"/>
              </a:rPr>
              <a:t>[1] 10</a:t>
            </a:r>
          </a:p>
          <a:p>
            <a:r>
              <a:rPr lang="en-US" sz="1600" b="1" dirty="0">
                <a:solidFill>
                  <a:srgbClr val="0070C0"/>
                </a:solidFill>
                <a:latin typeface="Courier" pitchFamily="2" charset="0"/>
              </a:rPr>
              <a:t># How many cores total are available to my potentially multi-node job:</a:t>
            </a:r>
          </a:p>
          <a:p>
            <a:r>
              <a:rPr lang="en-US" sz="1600" b="1" dirty="0">
                <a:solidFill>
                  <a:srgbClr val="0070C0"/>
                </a:solidFill>
                <a:effectLst/>
                <a:latin typeface="Courier" pitchFamily="2" charset="0"/>
              </a:rPr>
              <a:t>&gt; </a:t>
            </a:r>
            <a:r>
              <a:rPr lang="en-US" sz="1600" b="1" dirty="0" err="1">
                <a:solidFill>
                  <a:srgbClr val="0070C0"/>
                </a:solidFill>
                <a:effectLst/>
                <a:latin typeface="Courier" pitchFamily="2" charset="0"/>
              </a:rPr>
              <a:t>strtoi</a:t>
            </a:r>
            <a:r>
              <a:rPr lang="en-US" sz="1600" b="1" dirty="0">
                <a:solidFill>
                  <a:srgbClr val="0070C0"/>
                </a:solidFill>
                <a:effectLst/>
                <a:latin typeface="Courier" pitchFamily="2" charset="0"/>
              </a:rPr>
              <a:t>(</a:t>
            </a:r>
            <a:r>
              <a:rPr lang="en-US" sz="1600" b="1" dirty="0" err="1">
                <a:solidFill>
                  <a:srgbClr val="0070C0"/>
                </a:solidFill>
                <a:effectLst/>
                <a:latin typeface="Courier" pitchFamily="2" charset="0"/>
              </a:rPr>
              <a:t>Sys.getenv</a:t>
            </a:r>
            <a:r>
              <a:rPr lang="en-US" sz="1600" b="1" dirty="0">
                <a:solidFill>
                  <a:srgbClr val="0070C0"/>
                </a:solidFill>
                <a:effectLst/>
                <a:latin typeface="Courier" pitchFamily="2" charset="0"/>
              </a:rPr>
              <a:t>("SLURM_NTASKS"))</a:t>
            </a:r>
          </a:p>
          <a:p>
            <a:r>
              <a:rPr lang="en-US" sz="1600" b="1" dirty="0">
                <a:solidFill>
                  <a:srgbClr val="0070C0"/>
                </a:solidFill>
                <a:effectLst/>
                <a:latin typeface="Courier" pitchFamily="2" charset="0"/>
              </a:rPr>
              <a:t>[1] 10</a:t>
            </a:r>
          </a:p>
        </p:txBody>
      </p:sp>
    </p:spTree>
    <p:extLst>
      <p:ext uri="{BB962C8B-B14F-4D97-AF65-F5344CB8AC3E}">
        <p14:creationId xmlns:p14="http://schemas.microsoft.com/office/powerpoint/2010/main" val="19795664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C37D0-AE06-AFEF-770A-936472FA8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CHPC’s R documentation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056E3-1157-30A1-01E5-EB1628829E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https://git.io/CHPC-Intro-to-Parallel-Computing-R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Excellent examples of parallel R code, both single- and multi-node</a:t>
            </a:r>
          </a:p>
          <a:p>
            <a:r>
              <a:rPr lang="en-US" dirty="0">
                <a:hlinkClick r:id="rId3"/>
              </a:rPr>
              <a:t>https://www.chpc.utah.edu/documentation/software/r-language.php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A few things to note:</a:t>
            </a:r>
          </a:p>
          <a:p>
            <a:pPr lvl="2"/>
            <a:r>
              <a:rPr lang="en-US" dirty="0"/>
              <a:t>Setting up a personal library: as we saw, R version 4.X handles (most) of this automatically. This was not the case in R version 3.X.</a:t>
            </a:r>
          </a:p>
          <a:p>
            <a:pPr lvl="2"/>
            <a:r>
              <a:rPr lang="en-US" dirty="0"/>
              <a:t>We no longer use Intel’s compiler </a:t>
            </a:r>
            <a:r>
              <a:rPr lang="en-US" dirty="0" err="1"/>
              <a:t>icc</a:t>
            </a:r>
            <a:r>
              <a:rPr lang="en-US" dirty="0"/>
              <a:t> for R, we use </a:t>
            </a:r>
            <a:r>
              <a:rPr lang="en-US" dirty="0" err="1"/>
              <a:t>gcc</a:t>
            </a:r>
            <a:r>
              <a:rPr lang="en-US" dirty="0"/>
              <a:t> exclusively which solves some inter-compiler issues.</a:t>
            </a:r>
          </a:p>
          <a:p>
            <a:pPr lvl="2"/>
            <a:r>
              <a:rPr lang="en-US" dirty="0"/>
              <a:t>Older versions of R used the file $HOME/.R/</a:t>
            </a:r>
            <a:r>
              <a:rPr lang="en-US" dirty="0" err="1"/>
              <a:t>Makevars</a:t>
            </a:r>
            <a:r>
              <a:rPr lang="en-US" dirty="0"/>
              <a:t> to specify compile-time options, and this file is largely obsolete (thank goodness!)</a:t>
            </a:r>
          </a:p>
        </p:txBody>
      </p:sp>
    </p:spTree>
    <p:extLst>
      <p:ext uri="{BB962C8B-B14F-4D97-AF65-F5344CB8AC3E}">
        <p14:creationId xmlns:p14="http://schemas.microsoft.com/office/powerpoint/2010/main" val="3243833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6A9C2-7956-292C-04F4-7D8E571ED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of using R at CHPC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E90CB859-8149-14BD-FA4E-B872E282D4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0768137"/>
              </p:ext>
            </p:extLst>
          </p:nvPr>
        </p:nvGraphicFramePr>
        <p:xfrm>
          <a:off x="838200" y="1825625"/>
          <a:ext cx="10515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5285">
                  <a:extLst>
                    <a:ext uri="{9D8B030D-6E8A-4147-A177-3AD203B41FA5}">
                      <a16:colId xmlns:a16="http://schemas.microsoft.com/office/drawing/2014/main" val="677140339"/>
                    </a:ext>
                  </a:extLst>
                </a:gridCol>
                <a:gridCol w="7270315">
                  <a:extLst>
                    <a:ext uri="{9D8B030D-6E8A-4147-A177-3AD203B41FA5}">
                      <a16:colId xmlns:a16="http://schemas.microsoft.com/office/drawing/2014/main" val="21246143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Command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Attributes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517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Interactive, command line style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0931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RStudio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Interactive, either web browser or X-Windows GUI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0212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Jupyter</a:t>
                      </a:r>
                      <a:r>
                        <a:rPr lang="en-US" dirty="0"/>
                        <a:t> Lab or Notebook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Interactive, document based, web browser GUI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616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Rscript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Non-interactive, batch script oriented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7361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 Markdown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Non-interactive, document based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208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4440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C6F3B-37A2-F2DF-ABAA-C12F5214C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to access resources at CHPC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674B59B-CD58-76D7-5188-845483F6B5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1043451"/>
              </p:ext>
            </p:extLst>
          </p:nvPr>
        </p:nvGraphicFramePr>
        <p:xfrm>
          <a:off x="838200" y="1825625"/>
          <a:ext cx="10515600" cy="288131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069921">
                  <a:extLst>
                    <a:ext uri="{9D8B030D-6E8A-4147-A177-3AD203B41FA5}">
                      <a16:colId xmlns:a16="http://schemas.microsoft.com/office/drawing/2014/main" val="3382537353"/>
                    </a:ext>
                  </a:extLst>
                </a:gridCol>
                <a:gridCol w="3940479">
                  <a:extLst>
                    <a:ext uri="{9D8B030D-6E8A-4147-A177-3AD203B41FA5}">
                      <a16:colId xmlns:a16="http://schemas.microsoft.com/office/drawing/2014/main" val="112446213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61088286"/>
                    </a:ext>
                  </a:extLst>
                </a:gridCol>
              </a:tblGrid>
              <a:tr h="372936">
                <a:tc>
                  <a:txBody>
                    <a:bodyPr/>
                    <a:lstStyle/>
                    <a:p>
                      <a:r>
                        <a:rPr lang="en-US" dirty="0"/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Attributes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Resource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1730566"/>
                  </a:ext>
                </a:extLst>
              </a:tr>
              <a:tr h="372936">
                <a:tc>
                  <a:txBody>
                    <a:bodyPr/>
                    <a:lstStyle/>
                    <a:p>
                      <a:r>
                        <a:rPr lang="en-US" dirty="0"/>
                        <a:t>ssh to interactive node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command line or GUI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interactive node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6623034"/>
                  </a:ext>
                </a:extLst>
              </a:tr>
              <a:tr h="372936">
                <a:tc>
                  <a:txBody>
                    <a:bodyPr/>
                    <a:lstStyle/>
                    <a:p>
                      <a:r>
                        <a:rPr lang="en-US" dirty="0" err="1"/>
                        <a:t>FastX</a:t>
                      </a:r>
                      <a:r>
                        <a:rPr lang="en-US" dirty="0"/>
                        <a:t> to interactive node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command line or GUI, persistence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interactive node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970498"/>
                  </a:ext>
                </a:extLst>
              </a:tr>
              <a:tr h="372936">
                <a:tc>
                  <a:txBody>
                    <a:bodyPr/>
                    <a:lstStyle/>
                    <a:p>
                      <a:r>
                        <a:rPr lang="en-US" dirty="0"/>
                        <a:t>OnDemand cluster shell 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convenient, like ssh, command line only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interactive node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3698980"/>
                  </a:ext>
                </a:extLst>
              </a:tr>
              <a:tr h="372936">
                <a:tc>
                  <a:txBody>
                    <a:bodyPr/>
                    <a:lstStyle/>
                    <a:p>
                      <a:r>
                        <a:rPr lang="en-US" dirty="0"/>
                        <a:t>SLURM </a:t>
                      </a:r>
                      <a:r>
                        <a:rPr lang="en-US" dirty="0" err="1"/>
                        <a:t>sbatch</a:t>
                      </a:r>
                      <a:r>
                        <a:rPr lang="en-US" dirty="0"/>
                        <a:t> command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non-interactive (batch mode)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compute node(s)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3628440"/>
                  </a:ext>
                </a:extLst>
              </a:tr>
              <a:tr h="372936">
                <a:tc>
                  <a:txBody>
                    <a:bodyPr/>
                    <a:lstStyle/>
                    <a:p>
                      <a:r>
                        <a:rPr lang="en-US" dirty="0"/>
                        <a:t>SLURM </a:t>
                      </a:r>
                      <a:r>
                        <a:rPr lang="en-US" dirty="0" err="1"/>
                        <a:t>salloc</a:t>
                      </a:r>
                      <a:r>
                        <a:rPr lang="en-US" dirty="0"/>
                        <a:t> command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</a:rPr>
                        <a:t>interactive command-line or GUI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compute node(s)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0980628"/>
                  </a:ext>
                </a:extLst>
              </a:tr>
              <a:tr h="643698">
                <a:tc>
                  <a:txBody>
                    <a:bodyPr/>
                    <a:lstStyle/>
                    <a:p>
                      <a:r>
                        <a:rPr lang="en-US" dirty="0"/>
                        <a:t>OnDemand system installed applications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web-based 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compute node(s)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412991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CE4B0AD-F553-AA72-A2CD-3ED0A319B1AF}"/>
              </a:ext>
            </a:extLst>
          </p:cNvPr>
          <p:cNvSpPr txBox="1"/>
          <p:nvPr/>
        </p:nvSpPr>
        <p:spPr>
          <a:xfrm>
            <a:off x="838200" y="5386192"/>
            <a:ext cx="102494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Remember the appropriate uses for interactive and compute nodes: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Interactive nodes: writing code, installing code, small-scale testing, debugging, managing SLURM jobs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Compute nodes: heavy-duty computing (simulations, stats, data visualization) whether interactive or not</a:t>
            </a:r>
          </a:p>
        </p:txBody>
      </p:sp>
    </p:spTree>
    <p:extLst>
      <p:ext uri="{BB962C8B-B14F-4D97-AF65-F5344CB8AC3E}">
        <p14:creationId xmlns:p14="http://schemas.microsoft.com/office/powerpoint/2010/main" val="2972071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10C8E-8DDF-1CBC-54B5-89084A4C2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 use methods vs. CHPC access methods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55A10AD-2F62-E4E6-FAE1-587DC1E357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9408207"/>
              </p:ext>
            </p:extLst>
          </p:nvPr>
        </p:nvGraphicFramePr>
        <p:xfrm>
          <a:off x="383029" y="1615418"/>
          <a:ext cx="11376579" cy="31343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782075">
                  <a:extLst>
                    <a:ext uri="{9D8B030D-6E8A-4147-A177-3AD203B41FA5}">
                      <a16:colId xmlns:a16="http://schemas.microsoft.com/office/drawing/2014/main" val="1407467100"/>
                    </a:ext>
                  </a:extLst>
                </a:gridCol>
                <a:gridCol w="1241207">
                  <a:extLst>
                    <a:ext uri="{9D8B030D-6E8A-4147-A177-3AD203B41FA5}">
                      <a16:colId xmlns:a16="http://schemas.microsoft.com/office/drawing/2014/main" val="477450766"/>
                    </a:ext>
                  </a:extLst>
                </a:gridCol>
                <a:gridCol w="1430544">
                  <a:extLst>
                    <a:ext uri="{9D8B030D-6E8A-4147-A177-3AD203B41FA5}">
                      <a16:colId xmlns:a16="http://schemas.microsoft.com/office/drawing/2014/main" val="2598434461"/>
                    </a:ext>
                  </a:extLst>
                </a:gridCol>
                <a:gridCol w="1535731">
                  <a:extLst>
                    <a:ext uri="{9D8B030D-6E8A-4147-A177-3AD203B41FA5}">
                      <a16:colId xmlns:a16="http://schemas.microsoft.com/office/drawing/2014/main" val="3656288422"/>
                    </a:ext>
                  </a:extLst>
                </a:gridCol>
                <a:gridCol w="1693511">
                  <a:extLst>
                    <a:ext uri="{9D8B030D-6E8A-4147-A177-3AD203B41FA5}">
                      <a16:colId xmlns:a16="http://schemas.microsoft.com/office/drawing/2014/main" val="3701197803"/>
                    </a:ext>
                  </a:extLst>
                </a:gridCol>
                <a:gridCol w="1693511">
                  <a:extLst>
                    <a:ext uri="{9D8B030D-6E8A-4147-A177-3AD203B41FA5}">
                      <a16:colId xmlns:a16="http://schemas.microsoft.com/office/drawing/2014/main" val="23349195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RStudio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Jupyter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RScript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 Markdown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35770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ssh (to interactive node)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11167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FastX</a:t>
                      </a:r>
                      <a:r>
                        <a:rPr lang="en-US" dirty="0"/>
                        <a:t> (to interactive node)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1102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OnDemand cluster shell access (runs on interactive node)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65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SLURM </a:t>
                      </a:r>
                      <a:r>
                        <a:rPr lang="en-US" dirty="0" err="1"/>
                        <a:t>sbatch</a:t>
                      </a:r>
                      <a:r>
                        <a:rPr lang="en-US" dirty="0"/>
                        <a:t> (compute node)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2321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SLURM </a:t>
                      </a:r>
                      <a:r>
                        <a:rPr lang="en-US" dirty="0" err="1"/>
                        <a:t>salloc</a:t>
                      </a:r>
                      <a:r>
                        <a:rPr lang="en-US" dirty="0"/>
                        <a:t> (compute node)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82117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OnDemand system installed applications (runs on compute nodes)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33042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9461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10C8E-8DDF-1CBC-54B5-89084A4C2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 use methods vs. CHPC access methods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55A10AD-2F62-E4E6-FAE1-587DC1E357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035637"/>
              </p:ext>
            </p:extLst>
          </p:nvPr>
        </p:nvGraphicFramePr>
        <p:xfrm>
          <a:off x="383029" y="1384191"/>
          <a:ext cx="11248990" cy="44856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475841">
                  <a:extLst>
                    <a:ext uri="{9D8B030D-6E8A-4147-A177-3AD203B41FA5}">
                      <a16:colId xmlns:a16="http://schemas.microsoft.com/office/drawing/2014/main" val="1407467100"/>
                    </a:ext>
                  </a:extLst>
                </a:gridCol>
                <a:gridCol w="1170718">
                  <a:extLst>
                    <a:ext uri="{9D8B030D-6E8A-4147-A177-3AD203B41FA5}">
                      <a16:colId xmlns:a16="http://schemas.microsoft.com/office/drawing/2014/main" val="477450766"/>
                    </a:ext>
                  </a:extLst>
                </a:gridCol>
                <a:gridCol w="1603147">
                  <a:extLst>
                    <a:ext uri="{9D8B030D-6E8A-4147-A177-3AD203B41FA5}">
                      <a16:colId xmlns:a16="http://schemas.microsoft.com/office/drawing/2014/main" val="2598434461"/>
                    </a:ext>
                  </a:extLst>
                </a:gridCol>
                <a:gridCol w="1792992">
                  <a:extLst>
                    <a:ext uri="{9D8B030D-6E8A-4147-A177-3AD203B41FA5}">
                      <a16:colId xmlns:a16="http://schemas.microsoft.com/office/drawing/2014/main" val="3656288422"/>
                    </a:ext>
                  </a:extLst>
                </a:gridCol>
                <a:gridCol w="1603146">
                  <a:extLst>
                    <a:ext uri="{9D8B030D-6E8A-4147-A177-3AD203B41FA5}">
                      <a16:colId xmlns:a16="http://schemas.microsoft.com/office/drawing/2014/main" val="534506463"/>
                    </a:ext>
                  </a:extLst>
                </a:gridCol>
                <a:gridCol w="1603146">
                  <a:extLst>
                    <a:ext uri="{9D8B030D-6E8A-4147-A177-3AD203B41FA5}">
                      <a16:colId xmlns:a16="http://schemas.microsoft.com/office/drawing/2014/main" val="23349195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RStudio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Jupyter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RScript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 Markdown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35770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ssh (to interactive node)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✅ good for 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✅ but slow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Inefficient - not recommended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✅ good for 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✅ good for testing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11167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FastX</a:t>
                      </a:r>
                      <a:r>
                        <a:rPr lang="en-US" dirty="0"/>
                        <a:t> (to interactive node)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✅ good for 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✅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Inefficient - not recommended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✅ good for 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✅ good for testing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1102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OnDemand cluster shell access (on interactive node)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✅ but no graphics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❌ - requires X windows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❌ - requires X windows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✅ good for 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✅ good for testing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25840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SLURM </a:t>
                      </a:r>
                      <a:r>
                        <a:rPr lang="en-US" dirty="0" err="1"/>
                        <a:t>sbatch</a:t>
                      </a:r>
                      <a:r>
                        <a:rPr lang="en-US" dirty="0"/>
                        <a:t> (compute node)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❌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❌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❌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⭐️⭐️⭐️⭐️⭐️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⭐️⭐️⭐️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2321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SLURM </a:t>
                      </a:r>
                      <a:r>
                        <a:rPr lang="en-US" dirty="0" err="1"/>
                        <a:t>salloc</a:t>
                      </a:r>
                      <a:r>
                        <a:rPr lang="en-US" dirty="0"/>
                        <a:t> (compute node)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✅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Inefficient - not recommended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✅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82117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OnDemand system installed applications (on compute nodes)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⭐️⭐️⭐️⭐️⭐️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⭐️⭐️⭐️⭐️⭐️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33042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D0A5264-EC4D-4106-CACC-01A3AB5F267D}"/>
              </a:ext>
            </a:extLst>
          </p:cNvPr>
          <p:cNvSpPr txBox="1"/>
          <p:nvPr/>
        </p:nvSpPr>
        <p:spPr>
          <a:xfrm>
            <a:off x="383029" y="6308209"/>
            <a:ext cx="8792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“</a:t>
            </a:r>
            <a:r>
              <a:rPr lang="en-US" dirty="0">
                <a:solidFill>
                  <a:schemeClr val="tx1"/>
                </a:solidFill>
              </a:rPr>
              <a:t>✅ </a:t>
            </a:r>
            <a:r>
              <a:rPr lang="en-US" dirty="0"/>
              <a:t>good for testing” means software works well within computing limits of interactive node</a:t>
            </a:r>
          </a:p>
        </p:txBody>
      </p:sp>
    </p:spTree>
    <p:extLst>
      <p:ext uri="{BB962C8B-B14F-4D97-AF65-F5344CB8AC3E}">
        <p14:creationId xmlns:p14="http://schemas.microsoft.com/office/powerpoint/2010/main" val="1490849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106EA-4CAB-746C-36C0-75096D256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ssh, </a:t>
            </a:r>
            <a:r>
              <a:rPr lang="en-US" dirty="0" err="1"/>
              <a:t>FastX</a:t>
            </a:r>
            <a:r>
              <a:rPr lang="en-US" dirty="0"/>
              <a:t>, and OnDemand shell access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541C02-83D1-6E8D-7643-84B3013DD3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These methods provide a terminal window on an interactive node</a:t>
            </a:r>
          </a:p>
          <a:p>
            <a:r>
              <a:rPr lang="en-US" dirty="0"/>
              <a:t>Graphics (whether GUI or graphical output) requires X-forwarding</a:t>
            </a:r>
          </a:p>
          <a:p>
            <a:pPr lvl="1"/>
            <a:r>
              <a:rPr lang="en-US" dirty="0"/>
              <a:t>On Mac use “ssh -Y </a:t>
            </a:r>
            <a:r>
              <a:rPr lang="en-US" i="1" dirty="0" err="1"/>
              <a:t>username</a:t>
            </a:r>
            <a:r>
              <a:rPr lang="en-US" dirty="0" err="1"/>
              <a:t>@</a:t>
            </a:r>
            <a:r>
              <a:rPr lang="en-US" i="1" dirty="0" err="1"/>
              <a:t>hostname</a:t>
            </a:r>
            <a:r>
              <a:rPr lang="en-US" i="1" dirty="0"/>
              <a:t>”</a:t>
            </a:r>
          </a:p>
          <a:p>
            <a:pPr lvl="1"/>
            <a:r>
              <a:rPr lang="en-US" dirty="0"/>
              <a:t>On Windows use </a:t>
            </a:r>
            <a:r>
              <a:rPr lang="en-US" dirty="0" err="1"/>
              <a:t>Xming</a:t>
            </a:r>
            <a:r>
              <a:rPr lang="en-US" dirty="0"/>
              <a:t> (</a:t>
            </a:r>
            <a:r>
              <a:rPr lang="en-US" dirty="0">
                <a:hlinkClick r:id="rId2"/>
              </a:rPr>
              <a:t>https://xming.en.softonic.com/</a:t>
            </a:r>
            <a:r>
              <a:rPr lang="en-US" dirty="0"/>
              <a:t> )</a:t>
            </a:r>
          </a:p>
          <a:p>
            <a:pPr lvl="1"/>
            <a:r>
              <a:rPr lang="en-US" dirty="0"/>
              <a:t>X-forwarding can be slow without some help</a:t>
            </a:r>
          </a:p>
          <a:p>
            <a:r>
              <a:rPr lang="en-US" dirty="0" err="1"/>
              <a:t>FastX</a:t>
            </a:r>
            <a:r>
              <a:rPr lang="en-US" dirty="0"/>
              <a:t> accelerates X-forwarding</a:t>
            </a:r>
          </a:p>
          <a:p>
            <a:pPr lvl="1"/>
            <a:r>
              <a:rPr lang="en-US" dirty="0"/>
              <a:t>Web interface and desktop clients are available</a:t>
            </a:r>
          </a:p>
          <a:p>
            <a:pPr lvl="1"/>
            <a:r>
              <a:rPr lang="en-US" dirty="0"/>
              <a:t>Graphics performance much improved over ssh X-forwarding</a:t>
            </a:r>
          </a:p>
          <a:p>
            <a:pPr lvl="1"/>
            <a:r>
              <a:rPr lang="en-US" dirty="0"/>
              <a:t>Keyboard copy and paste can be a problem</a:t>
            </a:r>
          </a:p>
        </p:txBody>
      </p:sp>
    </p:spTree>
    <p:extLst>
      <p:ext uri="{BB962C8B-B14F-4D97-AF65-F5344CB8AC3E}">
        <p14:creationId xmlns:p14="http://schemas.microsoft.com/office/powerpoint/2010/main" val="26223882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349BF-C23E-B815-51E1-5E171D88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SLURM </a:t>
            </a:r>
            <a:r>
              <a:rPr lang="en-US" dirty="0" err="1"/>
              <a:t>sbatch</a:t>
            </a:r>
            <a:r>
              <a:rPr lang="en-US" dirty="0"/>
              <a:t> and </a:t>
            </a:r>
            <a:r>
              <a:rPr lang="en-US" dirty="0" err="1"/>
              <a:t>salloc</a:t>
            </a:r>
            <a:r>
              <a:rPr lang="en-US" dirty="0"/>
              <a:t> demo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0D6C5B-C625-8242-1A7B-CAAB01B271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Both methods provide access to compute nodes</a:t>
            </a:r>
          </a:p>
          <a:p>
            <a:r>
              <a:rPr lang="en-US" dirty="0" err="1"/>
              <a:t>sbatch</a:t>
            </a:r>
            <a:r>
              <a:rPr lang="en-US" dirty="0"/>
              <a:t> is batch oriented - therefore non-interactive</a:t>
            </a:r>
          </a:p>
          <a:p>
            <a:pPr lvl="1"/>
            <a:r>
              <a:rPr lang="en-US" dirty="0"/>
              <a:t>Submits a shell script to cluster for non-interactive execution</a:t>
            </a:r>
          </a:p>
          <a:p>
            <a:r>
              <a:rPr lang="en-US" dirty="0" err="1"/>
              <a:t>salloc</a:t>
            </a:r>
            <a:r>
              <a:rPr lang="en-US" dirty="0"/>
              <a:t> starts an interactive shell session on a compute node</a:t>
            </a:r>
          </a:p>
          <a:p>
            <a:pPr lvl="1"/>
            <a:r>
              <a:rPr lang="en-US" dirty="0"/>
              <a:t>Session started by </a:t>
            </a:r>
            <a:r>
              <a:rPr lang="en-US" dirty="0" err="1"/>
              <a:t>salloc</a:t>
            </a:r>
            <a:r>
              <a:rPr lang="en-US" dirty="0"/>
              <a:t> inherits your environment from interactive node</a:t>
            </a:r>
          </a:p>
        </p:txBody>
      </p:sp>
    </p:spTree>
    <p:extLst>
      <p:ext uri="{BB962C8B-B14F-4D97-AF65-F5344CB8AC3E}">
        <p14:creationId xmlns:p14="http://schemas.microsoft.com/office/powerpoint/2010/main" val="1383701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E8A2D-5B12-7FAB-FDF6-B5CCAD6E8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OnDemand demo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4F9D1A-6016-EA28-F485-C0E835B1F8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Web portal</a:t>
            </a:r>
          </a:p>
          <a:p>
            <a:r>
              <a:rPr lang="en-US" dirty="0"/>
              <a:t>Access to compute nodes (and interactive nodes)</a:t>
            </a:r>
          </a:p>
          <a:p>
            <a:r>
              <a:rPr lang="en-US" dirty="0"/>
              <a:t>Great for running web and GUI applications on compute nodes</a:t>
            </a:r>
          </a:p>
          <a:p>
            <a:r>
              <a:rPr lang="en-US" dirty="0"/>
              <a:t>Access to compute nodes via </a:t>
            </a:r>
            <a:r>
              <a:rPr lang="en-US" dirty="0" err="1"/>
              <a:t>Slurm</a:t>
            </a:r>
            <a:r>
              <a:rPr lang="en-US" dirty="0"/>
              <a:t> system</a:t>
            </a:r>
          </a:p>
        </p:txBody>
      </p:sp>
    </p:spTree>
    <p:extLst>
      <p:ext uri="{BB962C8B-B14F-4D97-AF65-F5344CB8AC3E}">
        <p14:creationId xmlns:p14="http://schemas.microsoft.com/office/powerpoint/2010/main" val="1498674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1945</TotalTime>
  <Words>2916</Words>
  <Application>Microsoft Macintosh PowerPoint</Application>
  <PresentationFormat>Widescreen</PresentationFormat>
  <Paragraphs>388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Aptos</vt:lpstr>
      <vt:lpstr>Arial</vt:lpstr>
      <vt:lpstr>Calibri</vt:lpstr>
      <vt:lpstr>Calibri Light</vt:lpstr>
      <vt:lpstr>Courier</vt:lpstr>
      <vt:lpstr>Menlo</vt:lpstr>
      <vt:lpstr>Office Theme</vt:lpstr>
      <vt:lpstr>Using R at CHPC</vt:lpstr>
      <vt:lpstr>Today’s agenda:</vt:lpstr>
      <vt:lpstr>Methods of using R at CHPC</vt:lpstr>
      <vt:lpstr>Methods to access resources at CHPC</vt:lpstr>
      <vt:lpstr>R use methods vs. CHPC access methods</vt:lpstr>
      <vt:lpstr>R use methods vs. CHPC access methods</vt:lpstr>
      <vt:lpstr>ssh, FastX, and OnDemand shell access</vt:lpstr>
      <vt:lpstr>SLURM sbatch and salloc demo</vt:lpstr>
      <vt:lpstr>OnDemand demo</vt:lpstr>
      <vt:lpstr>Writing R code for interactive vs batch jobs</vt:lpstr>
      <vt:lpstr>Installing R packages at the CHPC</vt:lpstr>
      <vt:lpstr>PowerPoint Presentation</vt:lpstr>
      <vt:lpstr>Strategies for handling missing R libraries</vt:lpstr>
      <vt:lpstr>Strategy 1: Tell R where to find the already-installed package</vt:lpstr>
      <vt:lpstr>Strategy 1 (continued)</vt:lpstr>
      <vt:lpstr>Strategy 2: Find a version of R that has the package installed</vt:lpstr>
      <vt:lpstr>CHPC’s R modules</vt:lpstr>
      <vt:lpstr>Strategy 3: Install the package yourself</vt:lpstr>
      <vt:lpstr>Installing packages from CRAN</vt:lpstr>
      <vt:lpstr>Installing packages from CRAN (continued)</vt:lpstr>
      <vt:lpstr>Installing packages from CRAN (continued)</vt:lpstr>
      <vt:lpstr>Installing packages from Github</vt:lpstr>
      <vt:lpstr>Installing packages from Bioconductor</vt:lpstr>
      <vt:lpstr>Installing packages from Bioconductor (continued)</vt:lpstr>
      <vt:lpstr>Installing packages from source code</vt:lpstr>
      <vt:lpstr>anyLib: Install and Load Any Package from CRAN, Bioconductor or Github </vt:lpstr>
      <vt:lpstr>renv: Install and Load Any Package from CRAN, Bioconductor or Github </vt:lpstr>
      <vt:lpstr>Running parallel R code at CHPC</vt:lpstr>
      <vt:lpstr>CHPC’s R documentation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R at CHPC</dc:title>
  <dc:creator>Brett A Milash</dc:creator>
  <cp:lastModifiedBy>Ashley Dederich</cp:lastModifiedBy>
  <cp:revision>40</cp:revision>
  <cp:lastPrinted>2024-07-18T18:35:36Z</cp:lastPrinted>
  <dcterms:created xsi:type="dcterms:W3CDTF">2023-03-28T03:05:37Z</dcterms:created>
  <dcterms:modified xsi:type="dcterms:W3CDTF">2025-10-31T18:42:08Z</dcterms:modified>
</cp:coreProperties>
</file>