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57" r:id="rId4"/>
    <p:sldId id="286" r:id="rId5"/>
    <p:sldId id="287" r:id="rId6"/>
    <p:sldId id="288" r:id="rId7"/>
    <p:sldId id="289" r:id="rId8"/>
    <p:sldId id="290" r:id="rId9"/>
    <p:sldId id="261" r:id="rId10"/>
    <p:sldId id="293" r:id="rId11"/>
    <p:sldId id="291" r:id="rId12"/>
    <p:sldId id="292" r:id="rId13"/>
    <p:sldId id="283" r:id="rId14"/>
    <p:sldId id="268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60" r:id="rId29"/>
    <p:sldId id="284" r:id="rId30"/>
    <p:sldId id="262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2"/>
    <p:restoredTop sz="94737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1DCF-91DB-154F-A19C-38216DFD6AD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A678-01D6-AA48-B8A5-A3B5E0E83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photos of what each of these looks like and break it down into interactive/non-interactive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AB88-B86C-F568-52E0-A1230F43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79117-B51B-3A44-60BF-CD9E74E72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208CA-AA0B-98B0-6598-88BA5995B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174B-DAE9-9080-28AD-195BFFDE6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BA70B-7E63-3558-A308-806EA2DF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F3EBB-1CAB-9F60-4329-244B2E9EE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BEC7F-860F-52A6-04D3-2D04D0B3D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F716A-5848-60A9-4FE5-1C0EE4ADE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BE7FC-644D-0F63-8C62-FD284C76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736B9-F0FA-E7D6-0B94-259B14A61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D4F21-9479-6418-D45E-D1843AD93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E5EE-8D50-003F-5325-97829D832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4AE6-4FD1-A761-CD53-928ECF0C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C5FAE-A2DC-96E9-34F6-462D454B7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AD1CF-F1D7-52B4-AE51-364F24BC6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E381C-6956-D4B9-99BF-B101B2F44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31C8-ADD5-AC93-1EEA-8E4A75DA3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E8793-11A1-C519-5C9B-AAD6EEADD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7C101-77A8-86DA-5252-079B8FE44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C90D-EE55-8410-9473-419A293C2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A678-01D6-AA48-B8A5-A3B5E0E83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4745-6651-AB86-9F91-401CBD6F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52D74-CDF1-6021-460A-D9AC563C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F94D-1041-1B52-76AA-CD02C66B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9DB6B-E70B-5BC8-D843-34787521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21A5-1D96-3CB5-F9EA-99D2834E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2BB0-E900-0470-165C-EDBC1D14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DEDCD-3A33-1375-1388-7C91AE00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864D-1783-7CE1-9C5D-8F889451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3E56-2971-FCF3-7030-3A3C69A6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BF3A-74C9-8317-BC97-DE15FDEC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B6A29-3DE6-B8D5-49CF-D435DAF8D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4C8CC-9881-1521-EE30-BD4D65B7B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7A1F-EC43-8E65-A6C8-9283EC1D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EE6E-CD97-27A2-D978-6E729903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DEF1-9C06-539A-8C89-825CB672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0D2C-95A8-AB0F-4C6A-BF92007B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5513-B976-4780-755B-D73171E1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A0CFA-FF9D-5D16-91CD-BD976FD6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CC5B-6371-7428-15A7-88AD0D8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1EE8-4681-6ACB-3359-D6914B72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553B-7448-5D26-42BC-B438C36A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EE282-8EC0-A826-A58F-7CCF8B3B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F946-6A2C-D915-E812-772EFE14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F582-FE44-83EC-62AC-E4A2A9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18D4-372B-A6AE-9090-EC76DA14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8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5495-22AC-BF04-ABC9-473F4B3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D49B-0A4B-E91D-E7C7-27716FE17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9543A-8C88-24FB-24D4-1EB28DEA4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B21F8-CA29-05A2-6E37-5341E0F1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7A94A-6A98-89B5-F9E7-C59A7235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785B5-D248-4A95-70E8-746E61AA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CC2E-C390-6A5E-399F-9D3696AE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92060-637B-88C8-AB71-8DE44C816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2549E-D780-EB9E-8A58-4ED67D940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33D3A-DD7E-357B-8613-3BF35673F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A2708-03B9-D365-CEBF-3A63897A4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F2C7E-904C-3F00-A7B8-4BA4754F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A4371-8403-8FED-E688-4C770C9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CA9FA-FAE4-922D-9ACF-9EB9A226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1D58-B15B-BFBA-21EE-1138D072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98CCC-3CAF-B915-CD47-438664C7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815D3-3796-07C0-477E-0839F972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570B5-34A7-CAFA-2F98-2C1BCB3A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7153A-19A7-848F-617F-1F8B8646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8FDA2-FD21-535E-2E4A-55E50E7C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5CE31-D103-303D-CEC8-9C97E9DD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436F-7039-F55E-41A1-8C116ECB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957E-E2BD-F37E-6ED2-5F1D6767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744A5-F9F6-09E7-70E3-E3C12F87A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A4584-FB11-8D24-69EF-38CED355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0F30A-7803-9340-072A-BFDDF68A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58064-93E8-86DC-2391-70F420F2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EB15-DAE2-C03B-0AE5-B76F4606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64F58-B4D6-070B-A3D9-37A285B70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45557-BA93-2C04-033A-BA6C5A940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4A5F2-446C-94DE-6ACA-ACC9C201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9C357-16B4-7931-1A7B-9AFFAF49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82187-AAD2-82CE-DC47-09ABCCAE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DE7E0-9886-96BE-21D7-413FCC67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A24E-AA0B-95D9-1713-737AECC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5A43-3762-B893-9DA6-89DA68234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1A57-48AB-524B-8983-18A254FEB5A1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516E-49A0-FD6E-7AC8-96A38F25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BF4C-E1D6-48C0-F14D-815D31ACF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25-A000-1346-B381-1643E694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solaR/index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available_packages_by_name.html" TargetMode="External"/><Relationship Id="rId7" Type="http://schemas.openxmlformats.org/officeDocument/2006/relationships/hyperlink" Target="https://github.com/qinwf/awesome-R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" TargetMode="External"/><Relationship Id="rId5" Type="http://schemas.openxmlformats.org/officeDocument/2006/relationships/hyperlink" Target="https://bioconductor.org/packages/release/bioc/" TargetMode="External"/><Relationship Id="rId4" Type="http://schemas.openxmlformats.org/officeDocument/2006/relationships/hyperlink" Target="https://www.bioconductor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oxuancui/DataExplor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anyLib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studio.github.io/ren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documentation/software/r-language.php" TargetMode="External"/><Relationship Id="rId2" Type="http://schemas.openxmlformats.org/officeDocument/2006/relationships/hyperlink" Target="https://git.io/CHPC-Intro-to-Parallel-Computing-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ming.en.softoni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75AF-6D8B-462B-551D-CECA28B13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R at CHPC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879D6-2921-6F2D-E62C-F9F79C96A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Ashley Dederich</a:t>
            </a:r>
          </a:p>
          <a:p>
            <a:r>
              <a:rPr lang="en-US" dirty="0"/>
              <a:t>Center for High Performance Computing</a:t>
            </a:r>
          </a:p>
        </p:txBody>
      </p:sp>
    </p:spTree>
    <p:extLst>
      <p:ext uri="{BB962C8B-B14F-4D97-AF65-F5344CB8AC3E}">
        <p14:creationId xmlns:p14="http://schemas.microsoft.com/office/powerpoint/2010/main" val="4030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5DED-4A5E-D795-9B9C-75F047C0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FFFE-5A97-6DB9-7754-0D95E3C5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 code for interactive (</a:t>
            </a:r>
            <a:r>
              <a:rPr lang="en-US" dirty="0" err="1"/>
              <a:t>salloc</a:t>
            </a:r>
            <a:r>
              <a:rPr lang="en-US" dirty="0"/>
              <a:t>) vs batch (</a:t>
            </a:r>
            <a:r>
              <a:rPr lang="en-US" dirty="0" err="1"/>
              <a:t>sbatch</a:t>
            </a:r>
            <a:r>
              <a:rPr lang="en-US" dirty="0"/>
              <a:t>)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598D-C259-56BB-D852-9EEDAB1C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write R code that adapts to both use cases:</a:t>
            </a:r>
          </a:p>
          <a:p>
            <a:pPr lvl="1"/>
            <a:r>
              <a:rPr lang="en-US" dirty="0"/>
              <a:t>Write lots of functions (potentially in a separate source code file)</a:t>
            </a:r>
          </a:p>
          <a:p>
            <a:pPr lvl="2"/>
            <a:r>
              <a:rPr lang="en-US" dirty="0"/>
              <a:t>…meaning – break down each step into its own function</a:t>
            </a:r>
          </a:p>
          <a:p>
            <a:pPr lvl="2"/>
            <a:r>
              <a:rPr lang="en-US" dirty="0"/>
              <a:t>… and put those functions (steps) in different files!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" pitchFamily="2" charset="0"/>
              </a:rPr>
              <a:t>interactive()</a:t>
            </a:r>
            <a:r>
              <a:rPr lang="en-US" dirty="0"/>
              <a:t>to test whether job is interactive or batch</a:t>
            </a:r>
          </a:p>
        </p:txBody>
      </p:sp>
    </p:spTree>
    <p:extLst>
      <p:ext uri="{BB962C8B-B14F-4D97-AF65-F5344CB8AC3E}">
        <p14:creationId xmlns:p14="http://schemas.microsoft.com/office/powerpoint/2010/main" val="394979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9BF7-9502-DFCC-298B-FE475796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0C0C-AF60-7545-0A36-FBAA2316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</a:t>
            </a:r>
            <a:r>
              <a:rPr lang="en-US" b="1" dirty="0"/>
              <a:t>OnDemand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04F60-3804-A839-7AC9-77B06708B45A}"/>
              </a:ext>
            </a:extLst>
          </p:cNvPr>
          <p:cNvSpPr txBox="1"/>
          <p:nvPr/>
        </p:nvSpPr>
        <p:spPr>
          <a:xfrm>
            <a:off x="3605542" y="4735145"/>
            <a:ext cx="4980915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LEGEND</a:t>
            </a:r>
          </a:p>
          <a:p>
            <a:r>
              <a:rPr lang="en-US" dirty="0"/>
              <a:t>🤩 – best solution</a:t>
            </a:r>
          </a:p>
          <a:p>
            <a:r>
              <a:rPr lang="en-US" dirty="0"/>
              <a:t>✅ - suitable for testing (within limits of login node)</a:t>
            </a:r>
          </a:p>
          <a:p>
            <a:r>
              <a:rPr lang="en-US" dirty="0"/>
              <a:t>😐 – not recommended</a:t>
            </a:r>
          </a:p>
          <a:p>
            <a:r>
              <a:rPr lang="en-US" dirty="0"/>
              <a:t>❌ - do not do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6165412E-B7DE-CEB0-CDB7-BD57D6DF9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92079"/>
              </p:ext>
            </p:extLst>
          </p:nvPr>
        </p:nvGraphicFramePr>
        <p:xfrm>
          <a:off x="383028" y="1384191"/>
          <a:ext cx="11515602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6964">
                  <a:extLst>
                    <a:ext uri="{9D8B030D-6E8A-4147-A177-3AD203B41FA5}">
                      <a16:colId xmlns:a16="http://schemas.microsoft.com/office/drawing/2014/main" val="1407467100"/>
                    </a:ext>
                  </a:extLst>
                </a:gridCol>
                <a:gridCol w="962368">
                  <a:extLst>
                    <a:ext uri="{9D8B030D-6E8A-4147-A177-3AD203B41FA5}">
                      <a16:colId xmlns:a16="http://schemas.microsoft.com/office/drawing/2014/main" val="477450766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59843446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5628842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534506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349195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 Markdown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RScript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Jupyter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RStudio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770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ssh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6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FastX</a:t>
                      </a:r>
                      <a:r>
                        <a:rPr lang="en-US" sz="1700" dirty="0"/>
                        <a:t>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020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sbatch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84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salloc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216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shell access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211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Applications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042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EEF1BE-9CC0-9335-0AC3-BDEDFB5A673A}"/>
              </a:ext>
            </a:extLst>
          </p:cNvPr>
          <p:cNvSpPr txBox="1"/>
          <p:nvPr/>
        </p:nvSpPr>
        <p:spPr>
          <a:xfrm>
            <a:off x="6497110" y="2031901"/>
            <a:ext cx="468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✅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603F4-2C33-E6EF-92D3-586326FD102D}"/>
              </a:ext>
            </a:extLst>
          </p:cNvPr>
          <p:cNvSpPr txBox="1"/>
          <p:nvPr/>
        </p:nvSpPr>
        <p:spPr>
          <a:xfrm>
            <a:off x="649224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867B2-FC64-B801-3CD8-0E73BE161F13}"/>
              </a:ext>
            </a:extLst>
          </p:cNvPr>
          <p:cNvSpPr txBox="1"/>
          <p:nvPr/>
        </p:nvSpPr>
        <p:spPr>
          <a:xfrm>
            <a:off x="6492240" y="363033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6E377-AA15-D227-9745-F18E8F16EB38}"/>
              </a:ext>
            </a:extLst>
          </p:cNvPr>
          <p:cNvSpPr txBox="1"/>
          <p:nvPr/>
        </p:nvSpPr>
        <p:spPr>
          <a:xfrm>
            <a:off x="1080516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7CA23-CB4B-666F-ABE5-8B645449C7C1}"/>
              </a:ext>
            </a:extLst>
          </p:cNvPr>
          <p:cNvSpPr txBox="1"/>
          <p:nvPr/>
        </p:nvSpPr>
        <p:spPr>
          <a:xfrm>
            <a:off x="8825273" y="3628102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04060-0E86-9EE4-8B66-2AACDAD7802F}"/>
              </a:ext>
            </a:extLst>
          </p:cNvPr>
          <p:cNvSpPr txBox="1"/>
          <p:nvPr/>
        </p:nvSpPr>
        <p:spPr>
          <a:xfrm>
            <a:off x="8839492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08382-EF1D-6CC8-300E-71AEF5A87576}"/>
              </a:ext>
            </a:extLst>
          </p:cNvPr>
          <p:cNvSpPr txBox="1"/>
          <p:nvPr/>
        </p:nvSpPr>
        <p:spPr>
          <a:xfrm>
            <a:off x="8825273" y="203379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8596B-0E31-4676-5C51-2F4C95F2F5D3}"/>
              </a:ext>
            </a:extLst>
          </p:cNvPr>
          <p:cNvSpPr txBox="1"/>
          <p:nvPr/>
        </p:nvSpPr>
        <p:spPr>
          <a:xfrm>
            <a:off x="7504268" y="361589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F9703-E564-D7A5-7AA4-0A05212D6B85}"/>
              </a:ext>
            </a:extLst>
          </p:cNvPr>
          <p:cNvSpPr txBox="1"/>
          <p:nvPr/>
        </p:nvSpPr>
        <p:spPr>
          <a:xfrm>
            <a:off x="7504268" y="32157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EAC60-5969-F14D-4BF3-996E3AA528F8}"/>
              </a:ext>
            </a:extLst>
          </p:cNvPr>
          <p:cNvSpPr txBox="1"/>
          <p:nvPr/>
        </p:nvSpPr>
        <p:spPr>
          <a:xfrm>
            <a:off x="7504269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9210F-25E3-54E5-6BA3-36910D7B515B}"/>
              </a:ext>
            </a:extLst>
          </p:cNvPr>
          <p:cNvSpPr txBox="1"/>
          <p:nvPr/>
        </p:nvSpPr>
        <p:spPr>
          <a:xfrm>
            <a:off x="7504268" y="20346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6B2A4-00F9-12BC-0B51-22F903AE390B}"/>
              </a:ext>
            </a:extLst>
          </p:cNvPr>
          <p:cNvSpPr txBox="1"/>
          <p:nvPr/>
        </p:nvSpPr>
        <p:spPr>
          <a:xfrm>
            <a:off x="9779380" y="397510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E5B76-6EC6-AA1D-AA86-6C8859367848}"/>
              </a:ext>
            </a:extLst>
          </p:cNvPr>
          <p:cNvSpPr txBox="1"/>
          <p:nvPr/>
        </p:nvSpPr>
        <p:spPr>
          <a:xfrm>
            <a:off x="10772029" y="401615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A2C96-6CB6-C753-F7D1-3CF6E6913085}"/>
              </a:ext>
            </a:extLst>
          </p:cNvPr>
          <p:cNvSpPr txBox="1"/>
          <p:nvPr/>
        </p:nvSpPr>
        <p:spPr>
          <a:xfrm>
            <a:off x="10772030" y="32332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55D91-7E9C-DF8F-152C-AC1B17DC681D}"/>
              </a:ext>
            </a:extLst>
          </p:cNvPr>
          <p:cNvSpPr txBox="1"/>
          <p:nvPr/>
        </p:nvSpPr>
        <p:spPr>
          <a:xfrm>
            <a:off x="8788278" y="283348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67ACE-301D-32DB-0B13-0D4CB1C7F401}"/>
              </a:ext>
            </a:extLst>
          </p:cNvPr>
          <p:cNvSpPr txBox="1"/>
          <p:nvPr/>
        </p:nvSpPr>
        <p:spPr>
          <a:xfrm>
            <a:off x="7482239" y="28326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66DC3-4EDA-2D44-D902-6EC209B0E163}"/>
              </a:ext>
            </a:extLst>
          </p:cNvPr>
          <p:cNvSpPr txBox="1"/>
          <p:nvPr/>
        </p:nvSpPr>
        <p:spPr>
          <a:xfrm>
            <a:off x="6479925" y="32428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E882E8-3FB7-9BEE-E07D-EAAF4C9AD685}"/>
              </a:ext>
            </a:extLst>
          </p:cNvPr>
          <p:cNvSpPr txBox="1"/>
          <p:nvPr/>
        </p:nvSpPr>
        <p:spPr>
          <a:xfrm>
            <a:off x="6488734" y="283261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D99A5-BEB1-EC6A-A536-D549739EC3CA}"/>
              </a:ext>
            </a:extLst>
          </p:cNvPr>
          <p:cNvSpPr txBox="1"/>
          <p:nvPr/>
        </p:nvSpPr>
        <p:spPr>
          <a:xfrm>
            <a:off x="6473120" y="4028212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93D0B-8ED5-A9F4-F267-815B5EE93F5B}"/>
              </a:ext>
            </a:extLst>
          </p:cNvPr>
          <p:cNvSpPr txBox="1"/>
          <p:nvPr/>
        </p:nvSpPr>
        <p:spPr>
          <a:xfrm>
            <a:off x="7485148" y="4005887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BD19D-4934-12A0-4ED2-51D8E6B36EFD}"/>
              </a:ext>
            </a:extLst>
          </p:cNvPr>
          <p:cNvSpPr txBox="1"/>
          <p:nvPr/>
        </p:nvSpPr>
        <p:spPr>
          <a:xfrm>
            <a:off x="8842061" y="401600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159A1F-2A3C-DF9F-5E6A-57C1C3B0F8A2}"/>
              </a:ext>
            </a:extLst>
          </p:cNvPr>
          <p:cNvSpPr txBox="1"/>
          <p:nvPr/>
        </p:nvSpPr>
        <p:spPr>
          <a:xfrm>
            <a:off x="9797803" y="281528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BAC7F-2216-5C39-8DA8-C83A6324AFF5}"/>
              </a:ext>
            </a:extLst>
          </p:cNvPr>
          <p:cNvSpPr txBox="1"/>
          <p:nvPr/>
        </p:nvSpPr>
        <p:spPr>
          <a:xfrm>
            <a:off x="9815287" y="361589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1C1086-95B0-FC1D-BA8B-58974670014A}"/>
              </a:ext>
            </a:extLst>
          </p:cNvPr>
          <p:cNvSpPr txBox="1"/>
          <p:nvPr/>
        </p:nvSpPr>
        <p:spPr>
          <a:xfrm>
            <a:off x="10805160" y="363393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042A46-7A03-C379-AC01-576066F30656}"/>
              </a:ext>
            </a:extLst>
          </p:cNvPr>
          <p:cNvSpPr txBox="1"/>
          <p:nvPr/>
        </p:nvSpPr>
        <p:spPr>
          <a:xfrm>
            <a:off x="10805160" y="283892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3A46EA-27C3-78D3-129E-3B1ECF3752F2}"/>
              </a:ext>
            </a:extLst>
          </p:cNvPr>
          <p:cNvSpPr txBox="1"/>
          <p:nvPr/>
        </p:nvSpPr>
        <p:spPr>
          <a:xfrm>
            <a:off x="10786040" y="2031901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996C68-C0EE-227E-6293-CE0E72267D89}"/>
              </a:ext>
            </a:extLst>
          </p:cNvPr>
          <p:cNvSpPr txBox="1"/>
          <p:nvPr/>
        </p:nvSpPr>
        <p:spPr>
          <a:xfrm>
            <a:off x="8813104" y="3221394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C3FD50-9415-C3DF-6FD3-5B708B30FCA3}"/>
              </a:ext>
            </a:extLst>
          </p:cNvPr>
          <p:cNvSpPr txBox="1"/>
          <p:nvPr/>
        </p:nvSpPr>
        <p:spPr>
          <a:xfrm>
            <a:off x="9808544" y="323323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DDEE5A-8CB5-CF58-FE49-3DAE02835877}"/>
              </a:ext>
            </a:extLst>
          </p:cNvPr>
          <p:cNvSpPr txBox="1"/>
          <p:nvPr/>
        </p:nvSpPr>
        <p:spPr>
          <a:xfrm>
            <a:off x="9783584" y="2436590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02A498-A9E0-7E23-D61F-1A3436B7032A}"/>
              </a:ext>
            </a:extLst>
          </p:cNvPr>
          <p:cNvSpPr txBox="1"/>
          <p:nvPr/>
        </p:nvSpPr>
        <p:spPr>
          <a:xfrm>
            <a:off x="9794419" y="203190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E782E-8587-4FF7-D985-030C656822DB}"/>
              </a:ext>
            </a:extLst>
          </p:cNvPr>
          <p:cNvSpPr/>
          <p:nvPr/>
        </p:nvSpPr>
        <p:spPr>
          <a:xfrm>
            <a:off x="395502" y="3989075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16E63A-5429-C3C8-4319-2887158C78C4}"/>
              </a:ext>
            </a:extLst>
          </p:cNvPr>
          <p:cNvSpPr/>
          <p:nvPr/>
        </p:nvSpPr>
        <p:spPr>
          <a:xfrm>
            <a:off x="395502" y="3609861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D735-9D13-8932-73B2-F2C6BD815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5858-8E13-1145-59B6-3BD6C8A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</a:t>
            </a:r>
            <a:r>
              <a:rPr lang="en-US" b="1" dirty="0"/>
              <a:t>OnDemand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E9A398-F498-B742-29C7-4B8F3920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7" y="1359786"/>
            <a:ext cx="11609765" cy="302933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A22D34D-FFE6-3B46-67C8-B27A6BBD1CD5}"/>
              </a:ext>
            </a:extLst>
          </p:cNvPr>
          <p:cNvSpPr txBox="1"/>
          <p:nvPr/>
        </p:nvSpPr>
        <p:spPr>
          <a:xfrm>
            <a:off x="3734456" y="1690688"/>
            <a:ext cx="82259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OnDemand is a </a:t>
            </a:r>
            <a:r>
              <a:rPr lang="en-US" sz="2800" b="1" dirty="0"/>
              <a:t>web portal </a:t>
            </a:r>
            <a:r>
              <a:rPr lang="en-US" sz="2800" dirty="0"/>
              <a:t>with graphics already integrated (no X-forwarding required!)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Grants you access to compute nodes (and interactive nodes)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Slurm</a:t>
            </a:r>
            <a:r>
              <a:rPr lang="en-US" sz="2800" dirty="0"/>
              <a:t> is already integrated – no skills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RStudio &amp; </a:t>
            </a:r>
            <a:r>
              <a:rPr lang="en-US" sz="2800" dirty="0" err="1"/>
              <a:t>Jupyter</a:t>
            </a:r>
            <a:r>
              <a:rPr lang="en-US" sz="2800" dirty="0"/>
              <a:t>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2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417E-17 1.48148E-6 L -0.37331 -0.1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DA67-EEA7-D9F6-8202-428183F7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50" y="2766218"/>
            <a:ext cx="7581900" cy="1325563"/>
          </a:xfrm>
        </p:spPr>
        <p:txBody>
          <a:bodyPr/>
          <a:lstStyle/>
          <a:p>
            <a:r>
              <a:rPr lang="en-US" dirty="0"/>
              <a:t>Installing R packages at the CHPC</a:t>
            </a:r>
          </a:p>
        </p:txBody>
      </p:sp>
    </p:spTree>
    <p:extLst>
      <p:ext uri="{BB962C8B-B14F-4D97-AF65-F5344CB8AC3E}">
        <p14:creationId xmlns:p14="http://schemas.microsoft.com/office/powerpoint/2010/main" val="34014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998EE-E276-C729-7051-4A2C56AA3299}"/>
              </a:ext>
            </a:extLst>
          </p:cNvPr>
          <p:cNvSpPr txBox="1"/>
          <p:nvPr/>
        </p:nvSpPr>
        <p:spPr>
          <a:xfrm>
            <a:off x="520533" y="3086971"/>
            <a:ext cx="10001003" cy="30315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module load R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R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version 4.4.0 (2024-04-24) -- "Puppy Cup"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Copyright (C) 2024 The R Foundation for Statistical Computing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Platform: x86_64-pc-linux-gnu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library(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Error in library(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: there is no package called ‘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</a:t>
            </a:r>
          </a:p>
          <a:p>
            <a:endParaRPr lang="en-US" sz="1500" dirty="0"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9AEFF-193E-F332-12C9-4ED1A86BE223}"/>
              </a:ext>
            </a:extLst>
          </p:cNvPr>
          <p:cNvSpPr txBox="1"/>
          <p:nvPr/>
        </p:nvSpPr>
        <p:spPr>
          <a:xfrm>
            <a:off x="520533" y="985651"/>
            <a:ext cx="10202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solaR</a:t>
            </a:r>
            <a:r>
              <a:rPr lang="en-US" b="1" dirty="0"/>
              <a:t>: Radiation and Photovoltaic Systems</a:t>
            </a:r>
          </a:p>
          <a:p>
            <a:r>
              <a:rPr lang="en-US" dirty="0"/>
              <a:t>Calculation methods of solar radiation and performance of photovoltaic systems from daily and </a:t>
            </a:r>
            <a:r>
              <a:rPr lang="en-US" dirty="0" err="1"/>
              <a:t>intradaily</a:t>
            </a:r>
            <a:r>
              <a:rPr lang="en-US" dirty="0"/>
              <a:t> irradiation data sources.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https://cran.r-project.org/web/packages/solaR/index.html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87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E781-8B5F-580F-EC95-26759600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handling missing R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9C8A-8B04-3B2A-7D07-72147F82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Tell R where to find the already-installed package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version of R that has the package installed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the package yourself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3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8904-92BB-32F6-10A2-598A4F4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Strategy 1: Tell R where to find the already-installed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EDD7-FD64-473F-8EC1-80FD427A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When loading a library R searches the path returned by .</a:t>
            </a:r>
            <a:r>
              <a:rPr lang="en-US" dirty="0" err="1"/>
              <a:t>libPaths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can append additional </a:t>
            </a:r>
            <a:r>
              <a:rPr lang="en-US" i="1" dirty="0"/>
              <a:t>existing</a:t>
            </a:r>
            <a:r>
              <a:rPr lang="en-US" dirty="0"/>
              <a:t> directories to this path: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- this doesn’t persist from session to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0D04B-1A0A-5E92-5A02-E853E5CBE30A}"/>
              </a:ext>
            </a:extLst>
          </p:cNvPr>
          <p:cNvSpPr txBox="1"/>
          <p:nvPr/>
        </p:nvSpPr>
        <p:spPr>
          <a:xfrm>
            <a:off x="838200" y="2651719"/>
            <a:ext cx="1000100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            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98B6E-2ECC-CF4D-EFA6-AD203C758593}"/>
              </a:ext>
            </a:extLst>
          </p:cNvPr>
          <p:cNvSpPr txBox="1"/>
          <p:nvPr/>
        </p:nvSpPr>
        <p:spPr>
          <a:xfrm>
            <a:off x="838200" y="4444309"/>
            <a:ext cx="10001003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 c( 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(), "~u0253283/R/x86_64-pc-linux-gnu-library/4.4" ) 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         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             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[3]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/common/home/u0253283/R/x86_64-pc-linux-gnu-library/4.4"</a:t>
            </a:r>
          </a:p>
        </p:txBody>
      </p:sp>
    </p:spTree>
    <p:extLst>
      <p:ext uri="{BB962C8B-B14F-4D97-AF65-F5344CB8AC3E}">
        <p14:creationId xmlns:p14="http://schemas.microsoft.com/office/powerpoint/2010/main" val="38893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8904-92BB-32F6-10A2-598A4F4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Strategy 1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EDD7-FD64-473F-8EC1-80FD427A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234091"/>
          </a:xfrm>
        </p:spPr>
        <p:txBody>
          <a:bodyPr>
            <a:normAutofit/>
          </a:bodyPr>
          <a:lstStyle/>
          <a:p>
            <a:r>
              <a:rPr lang="en-US" dirty="0"/>
              <a:t>Or use the R_LIBS_USER environment variable: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This strategy works great for research labs with group space (i.e. a shared file system) that want a shared R library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0D04B-1A0A-5E92-5A02-E853E5CBE30A}"/>
              </a:ext>
            </a:extLst>
          </p:cNvPr>
          <p:cNvSpPr txBox="1"/>
          <p:nvPr/>
        </p:nvSpPr>
        <p:spPr>
          <a:xfrm>
            <a:off x="838200" y="1791109"/>
            <a:ext cx="10001003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In bash: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export R_LIBS_USER=~u0253283/R/x86_64-pc-linux-gnu-library/4.4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Or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tcsh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70C0"/>
                </a:solidFill>
                <a:latin typeface="Menlo" panose="020B0609030804020204" pitchFamily="49" charset="0"/>
              </a:rPr>
              <a:t>setenv</a:t>
            </a:r>
            <a:r>
              <a:rPr lang="en-US" sz="1600" dirty="0">
                <a:solidFill>
                  <a:srgbClr val="0070C0"/>
                </a:solidFill>
                <a:latin typeface="Menlo" panose="020B0609030804020204" pitchFamily="49" charset="0"/>
              </a:rPr>
              <a:t> R_LIBS_USER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~u0253283/R/x86_64-pc-linux-gnu-library/4.4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R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version 4.4.0 (2024-04-24) -- "Puppy Cup"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Copyright (C) 2024 The R Foundation for Statistical Computing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Platform: x86_64-pc-linux-gnu</a:t>
            </a:r>
          </a:p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/common/home/u0253283/R/x86_64-pc-linux-gnu-library/4.4"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[3]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 </a:t>
            </a:r>
          </a:p>
        </p:txBody>
      </p:sp>
    </p:spTree>
    <p:extLst>
      <p:ext uri="{BB962C8B-B14F-4D97-AF65-F5344CB8AC3E}">
        <p14:creationId xmlns:p14="http://schemas.microsoft.com/office/powerpoint/2010/main" val="8800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411-36A0-C5AB-3A25-214F72E4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Strategy 2: Find a version of R that has the package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E49C4-504D-C952-6EFC-4CE51D4E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8774"/>
            <a:ext cx="10515600" cy="36370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Partial list of R modules at CHPC: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R/4.2.1-bioconductor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R/4.2.2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R/4.3.2-basic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R/4.3.2-bioconductor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R/4.3.2-geospatial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R/4.3.2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R/4.4.0-basic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R/4.4.0-bioconductor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R/4.4.0-geospatial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R/4.4.0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0FB25-C9E8-1AF0-0B99-3097C994631B}"/>
              </a:ext>
            </a:extLst>
          </p:cNvPr>
          <p:cNvSpPr txBox="1"/>
          <p:nvPr/>
        </p:nvSpPr>
        <p:spPr>
          <a:xfrm>
            <a:off x="1950570" y="1591293"/>
            <a:ext cx="8290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“The best R package installation is the one you don’t have to do.”</a:t>
            </a:r>
          </a:p>
          <a:p>
            <a:pPr algn="r"/>
            <a:r>
              <a:rPr lang="en-US" sz="2400" dirty="0"/>
              <a:t>-- Brett Milash</a:t>
            </a:r>
          </a:p>
        </p:txBody>
      </p:sp>
    </p:spTree>
    <p:extLst>
      <p:ext uri="{BB962C8B-B14F-4D97-AF65-F5344CB8AC3E}">
        <p14:creationId xmlns:p14="http://schemas.microsoft.com/office/powerpoint/2010/main" val="423240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3BAA-3F4F-F264-585E-9DF4E14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CHPC’s R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9B31-A79D-A5C8-175C-ED6FB0F6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438898"/>
          </a:xfrm>
        </p:spPr>
        <p:txBody>
          <a:bodyPr>
            <a:normAutofit/>
          </a:bodyPr>
          <a:lstStyle/>
          <a:p>
            <a:r>
              <a:rPr lang="en-US" sz="2400" dirty="0"/>
              <a:t>Every CHPC R module has useful libraries in addition to the base package: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Certain CHPC R modules have additional library collections:</a:t>
            </a:r>
          </a:p>
          <a:p>
            <a:pPr lvl="1"/>
            <a:r>
              <a:rPr lang="en-US" dirty="0"/>
              <a:t>Bioconductor</a:t>
            </a:r>
          </a:p>
          <a:p>
            <a:pPr lvl="1"/>
            <a:r>
              <a:rPr lang="en-US" dirty="0"/>
              <a:t>Geospatial packages (e.g. proj4, </a:t>
            </a:r>
            <a:r>
              <a:rPr lang="en-US" dirty="0" err="1"/>
              <a:t>rgdal</a:t>
            </a:r>
            <a:r>
              <a:rPr lang="en-US" dirty="0"/>
              <a:t>, </a:t>
            </a:r>
            <a:r>
              <a:rPr lang="en-US" dirty="0" err="1"/>
              <a:t>RNetCDF</a:t>
            </a:r>
            <a:r>
              <a:rPr lang="en-US" dirty="0"/>
              <a:t>, hdf5r)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07099-FF52-CA6A-102D-CF07FD3DEF8D}"/>
              </a:ext>
            </a:extLst>
          </p:cNvPr>
          <p:cNvSpPr txBox="1"/>
          <p:nvPr/>
        </p:nvSpPr>
        <p:spPr>
          <a:xfrm>
            <a:off x="838200" y="1785688"/>
            <a:ext cx="966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car 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ggvis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maptools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reshape2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testthat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caret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glmnet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mgcv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rgl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threeJS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data.table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googleVis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microbenchmark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rmarkdown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tidyr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devtools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htmlwidgets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multcomp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RMySQL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vcd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DiagrammeR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httr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network3D      RODBC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XLConnect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dplyr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jsonlite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nlme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roxygen2       xlsx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 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knitr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parallel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RPostgresSQL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XML</a:t>
            </a: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dygraphs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leaflet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pryr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RSQLite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xtable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foreign        lme4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qcc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shiny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xts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gcbd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locfit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quantmod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zoo</a:t>
            </a:r>
          </a:p>
          <a:p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ggmap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lubridate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randomForest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stringr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ggplot2        maps     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Rcpp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survival</a:t>
            </a:r>
          </a:p>
        </p:txBody>
      </p:sp>
    </p:spTree>
    <p:extLst>
      <p:ext uri="{BB962C8B-B14F-4D97-AF65-F5344CB8AC3E}">
        <p14:creationId xmlns:p14="http://schemas.microsoft.com/office/powerpoint/2010/main" val="76561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111C-DD9B-2623-CF8B-70BCF03B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1346-42FD-09C2-210D-2D589D36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best way to connect to CHPC for </a:t>
            </a:r>
            <a:r>
              <a:rPr lang="en-US" u="sng" dirty="0"/>
              <a:t>your</a:t>
            </a:r>
            <a:r>
              <a:rPr lang="en-US" dirty="0"/>
              <a:t> R application</a:t>
            </a:r>
          </a:p>
          <a:p>
            <a:r>
              <a:rPr lang="en-US" dirty="0"/>
              <a:t>Installing R packages</a:t>
            </a:r>
          </a:p>
          <a:p>
            <a:r>
              <a:rPr lang="en-US" dirty="0"/>
              <a:t>Using R in parallel</a:t>
            </a:r>
          </a:p>
        </p:txBody>
      </p:sp>
    </p:spTree>
    <p:extLst>
      <p:ext uri="{BB962C8B-B14F-4D97-AF65-F5344CB8AC3E}">
        <p14:creationId xmlns:p14="http://schemas.microsoft.com/office/powerpoint/2010/main" val="403832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EA634-42F1-7936-B2FC-FB1AADE9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Strategy 3: Install the package yourself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B6F2D-A62F-FC06-AE64-EFE03241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Main repositories of R code:</a:t>
            </a:r>
          </a:p>
          <a:p>
            <a:r>
              <a:rPr lang="en-US" dirty="0"/>
              <a:t>CRAN: Comprehensive R Archive Network </a:t>
            </a:r>
          </a:p>
          <a:p>
            <a:pPr lvl="1"/>
            <a:r>
              <a:rPr lang="en-US" dirty="0">
                <a:hlinkClick r:id="rId2"/>
              </a:rPr>
              <a:t>https://cran.r-project.org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https://cran.r-project.org/web/packages/available_packages_by_name.html</a:t>
            </a:r>
            <a:r>
              <a:rPr lang="en-US" dirty="0"/>
              <a:t> </a:t>
            </a:r>
          </a:p>
          <a:p>
            <a:r>
              <a:rPr lang="en-US" dirty="0"/>
              <a:t>Bioconductor: Open-source software for bioinformatics </a:t>
            </a:r>
          </a:p>
          <a:p>
            <a:pPr lvl="1"/>
            <a:r>
              <a:rPr lang="en-US" dirty="0">
                <a:hlinkClick r:id="rId4"/>
              </a:rPr>
              <a:t>https://www.bioconductor.org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https://bioconductor.org/packages/release/bioc/</a:t>
            </a:r>
            <a:r>
              <a:rPr lang="en-US" dirty="0"/>
              <a:t> </a:t>
            </a:r>
          </a:p>
          <a:p>
            <a:r>
              <a:rPr lang="en-US" dirty="0" err="1"/>
              <a:t>Github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https://github.com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7"/>
              </a:rPr>
              <a:t>https://github.com/qinwf/awesome-R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Installation method varies depending on repository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4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839B-41B3-794E-30D0-66228233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from CRAN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A42D-965A-6B56-1084-DDC8C97C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1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</a:t>
            </a:r>
            <a:r>
              <a:rPr lang="en-US" dirty="0" err="1"/>
              <a:t>install.packages</a:t>
            </a:r>
            <a:r>
              <a:rPr lang="en-US" dirty="0"/>
              <a:t>() function, with package name in quotes: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2932-81F3-4DD5-B74F-235DC3AECEAF}"/>
              </a:ext>
            </a:extLst>
          </p:cNvPr>
          <p:cNvSpPr txBox="1"/>
          <p:nvPr/>
        </p:nvSpPr>
        <p:spPr>
          <a:xfrm>
            <a:off x="838200" y="2385321"/>
            <a:ext cx="10001003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module load R/4.2.2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R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version 4.4.0 (2024-04-24) -- "Puppy Cup”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           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install.packages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Installing package into 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(as ‘lib’ is unspecified)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Warning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install.packages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 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'lib =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/4.4.0"' is not writable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Would you like to use a personal library instead? (yes/No/cancel)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yes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6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839B-41B3-794E-30D0-66228233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from CRAN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2932-81F3-4DD5-B74F-235DC3AECEAF}"/>
              </a:ext>
            </a:extLst>
          </p:cNvPr>
          <p:cNvSpPr txBox="1"/>
          <p:nvPr/>
        </p:nvSpPr>
        <p:spPr>
          <a:xfrm>
            <a:off x="838200" y="1888076"/>
            <a:ext cx="10001003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Would you like to create a personal library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/common/home/u0424091/R/x86_64-pc-linux-gnu-library/4.4’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 install packages into? (yes/No/cancel) 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yes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 Please select a CRAN mirror for use in this session ---</a:t>
            </a:r>
          </a:p>
          <a:p>
            <a:r>
              <a:rPr lang="en-US" sz="1600" dirty="0">
                <a:solidFill>
                  <a:srgbClr val="00B050"/>
                </a:solidFill>
                <a:latin typeface="Menlo" panose="020B0609030804020204" pitchFamily="49" charset="0"/>
              </a:rPr>
              <a:t>(A list of CRAN mirror sites pops up - I selected “USA (IA)(https)”)</a:t>
            </a:r>
            <a:endParaRPr lang="en-US" sz="1600" dirty="0">
              <a:solidFill>
                <a:srgbClr val="00B05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also installing the dependencies ‘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’, ‘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latticeExtra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trying URL 'https://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mirror.las.iastate.edu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/CRAN/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src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contrib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/interp_1.1-4.tar.gz’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DONE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downloaded source packages are in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/RtmpdZF0ge/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downloaded_packages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769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839B-41B3-794E-30D0-66228233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from CRAN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2932-81F3-4DD5-B74F-235DC3AECEAF}"/>
              </a:ext>
            </a:extLst>
          </p:cNvPr>
          <p:cNvSpPr txBox="1"/>
          <p:nvPr/>
        </p:nvSpPr>
        <p:spPr>
          <a:xfrm>
            <a:off x="838200" y="1476117"/>
            <a:ext cx="10001003" cy="47705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library(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Loading required package: zoo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Attaching package: ‘zoo’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following objects are masked from ‘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package:base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’: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as.Date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as.Date.numeric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Loading required package: lattice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Loading required package: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latticeExtra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Time Zone set to UTC.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find.package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/common/home/u0424091/R/x86_64-pc-linux-gnu-library/4.4/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”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libPaths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/common/home/u0424091/R/x86_64-pc-linux-gnu-library/4.4"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RLibs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/4.4.0"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[3]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</a:t>
            </a:r>
          </a:p>
        </p:txBody>
      </p:sp>
    </p:spTree>
    <p:extLst>
      <p:ext uri="{BB962C8B-B14F-4D97-AF65-F5344CB8AC3E}">
        <p14:creationId xmlns:p14="http://schemas.microsoft.com/office/powerpoint/2010/main" val="410848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839B-41B3-794E-30D0-66228233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A42D-965A-6B56-1084-DDC8C97C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1069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DataExplorer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boxuancui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DataExplorer</a:t>
            </a:r>
            <a:r>
              <a:rPr lang="en-US" dirty="0">
                <a:hlinkClick r:id="rId2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Use the </a:t>
            </a:r>
            <a:r>
              <a:rPr lang="en-US" dirty="0" err="1"/>
              <a:t>devtools</a:t>
            </a:r>
            <a:r>
              <a:rPr lang="en-US" dirty="0"/>
              <a:t>::</a:t>
            </a:r>
            <a:r>
              <a:rPr lang="en-US" dirty="0" err="1"/>
              <a:t>install_github</a:t>
            </a:r>
            <a:r>
              <a:rPr lang="en-US" dirty="0"/>
              <a:t>() function, with package name in quotes.</a:t>
            </a:r>
          </a:p>
          <a:p>
            <a:pPr marL="0" indent="0">
              <a:buNone/>
            </a:pPr>
            <a:r>
              <a:rPr lang="en-US" dirty="0"/>
              <a:t>Note that “lib=“ is specified! Without that the installation of dependencies will fail.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2932-81F3-4DD5-B74F-235DC3AECEAF}"/>
              </a:ext>
            </a:extLst>
          </p:cNvPr>
          <p:cNvSpPr txBox="1"/>
          <p:nvPr/>
        </p:nvSpPr>
        <p:spPr>
          <a:xfrm>
            <a:off x="838200" y="2689470"/>
            <a:ext cx="10001003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module load R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R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version 4.4.0 (2024-04-24) -- "Puppy Cup”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devtools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install_github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boxuancui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DataExplorer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", lib=c("/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/common/home/u0424091/R/x86_64-pc-linux-gnu-library/4.4"))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GitHub repo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boxuancui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DataExplorer@HEAD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…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** testing if installed package keeps a record of temporary installation path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DONE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DataExplorer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library(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DataExplorer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endParaRPr lang="en-US" sz="1600" dirty="0">
              <a:solidFill>
                <a:srgbClr val="0070C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69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4E36-5EA6-AE7E-A67D-B6F74F4D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Installing packages from Bioconductor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F0606-DB5C-E742-1EAE-B46FF059549F}"/>
              </a:ext>
            </a:extLst>
          </p:cNvPr>
          <p:cNvSpPr txBox="1"/>
          <p:nvPr/>
        </p:nvSpPr>
        <p:spPr>
          <a:xfrm>
            <a:off x="838200" y="1476117"/>
            <a:ext cx="10001003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install.packages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BiocManager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Installing package into 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(as ‘lib’ is unspecified)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Warning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install.packages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BiocManager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 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'lib = "/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/sys/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installdir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/r8/R/4.4.0/lib64/R/library"' is not writable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Would you like to use a personal library instead? (yes/No/cancel) </a:t>
            </a:r>
            <a:r>
              <a:rPr lang="en-US" sz="16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yes</a:t>
            </a:r>
          </a:p>
          <a:p>
            <a:endParaRPr lang="en-US" sz="1600" dirty="0">
              <a:solidFill>
                <a:srgbClr val="0070C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effectLst/>
                <a:latin typeface="Menlo" panose="020B0609030804020204" pitchFamily="49" charset="0"/>
              </a:rPr>
              <a:t>…</a:t>
            </a:r>
          </a:p>
          <a:p>
            <a:endParaRPr lang="en-US" sz="1600" dirty="0">
              <a:solidFill>
                <a:srgbClr val="0070C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** testing if installed package can be loaded from final location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** testing if installed package keeps a record of temporary installation path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DONE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BiocManager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downloaded source packages are in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/RtmpzCb3wb/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downloaded_packages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 </a:t>
            </a:r>
          </a:p>
          <a:p>
            <a:endParaRPr lang="en-US" sz="1600" dirty="0">
              <a:solidFill>
                <a:srgbClr val="0070C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9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4E36-5EA6-AE7E-A67D-B6F74F4D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Installing packages from Bioconductor (continued)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F0606-DB5C-E742-1EAE-B46FF059549F}"/>
              </a:ext>
            </a:extLst>
          </p:cNvPr>
          <p:cNvSpPr txBox="1"/>
          <p:nvPr/>
        </p:nvSpPr>
        <p:spPr>
          <a:xfrm>
            <a:off x="838200" y="2510897"/>
            <a:ext cx="10001003" cy="32932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Menlo" panose="020B0609030804020204" pitchFamily="49" charset="0"/>
              </a:rPr>
              <a:t>&gt;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BiocManager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::install("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PFAM.db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", lib=c("/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uufs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chpc.utah.edu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/common/home/u0424091/R/x86_64-pc-linux-gnu-library/4.4"))</a:t>
            </a:r>
          </a:p>
          <a:p>
            <a:endParaRPr lang="en-US" sz="1600" dirty="0">
              <a:solidFill>
                <a:schemeClr val="accent1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latin typeface="Menlo" panose="020B0609030804020204" pitchFamily="49" charset="0"/>
              </a:rPr>
              <a:t>…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** testing if installed package can be loaded from final location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** testing if installed package keeps a record of temporary installation path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DONE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PFAM.db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downloaded source packages are in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‘/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/RtmpzCb3wb/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downloaded_packages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’</a:t>
            </a:r>
          </a:p>
          <a:p>
            <a:r>
              <a:rPr lang="en-US" sz="1600" dirty="0">
                <a:latin typeface="Menlo" panose="020B0609030804020204" pitchFamily="49" charset="0"/>
              </a:rPr>
              <a:t>&gt;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F20F4-426F-13CE-95C0-54CAA9B622FF}"/>
              </a:ext>
            </a:extLst>
          </p:cNvPr>
          <p:cNvSpPr txBox="1"/>
          <p:nvPr/>
        </p:nvSpPr>
        <p:spPr>
          <a:xfrm>
            <a:off x="838200" y="1706955"/>
            <a:ext cx="912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 </a:t>
            </a:r>
            <a:r>
              <a:rPr lang="en-US" sz="2400" dirty="0" err="1"/>
              <a:t>devtools</a:t>
            </a:r>
            <a:r>
              <a:rPr lang="en-US" sz="2400" dirty="0"/>
              <a:t>::</a:t>
            </a:r>
            <a:r>
              <a:rPr lang="en-US" sz="2400" dirty="0" err="1"/>
              <a:t>install_github</a:t>
            </a:r>
            <a:r>
              <a:rPr lang="en-US" sz="2400" dirty="0"/>
              <a:t>(), it is safest to specify the ”lib=“ argument.</a:t>
            </a:r>
          </a:p>
        </p:txBody>
      </p:sp>
    </p:spTree>
    <p:extLst>
      <p:ext uri="{BB962C8B-B14F-4D97-AF65-F5344CB8AC3E}">
        <p14:creationId xmlns:p14="http://schemas.microsoft.com/office/powerpoint/2010/main" val="266225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A6D-4CDD-9705-D934-D6D1235C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 from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E4EC-4696-0F0B-4064-F765268A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9"/>
            <a:ext cx="10515600" cy="3565030"/>
          </a:xfrm>
        </p:spPr>
        <p:txBody>
          <a:bodyPr>
            <a:normAutofit/>
          </a:bodyPr>
          <a:lstStyle/>
          <a:p>
            <a:r>
              <a:rPr lang="en-US" dirty="0" err="1"/>
              <a:t>install.packages</a:t>
            </a:r>
            <a:r>
              <a:rPr lang="en-US" dirty="0"/>
              <a:t>, </a:t>
            </a:r>
            <a:r>
              <a:rPr lang="en-US" dirty="0" err="1"/>
              <a:t>BiocManager</a:t>
            </a:r>
            <a:r>
              <a:rPr lang="en-US" dirty="0"/>
              <a:t>::install, and </a:t>
            </a:r>
            <a:r>
              <a:rPr lang="en-US" dirty="0" err="1"/>
              <a:t>devtools</a:t>
            </a:r>
            <a:r>
              <a:rPr lang="en-US" dirty="0"/>
              <a:t>::</a:t>
            </a:r>
            <a:r>
              <a:rPr lang="en-US" dirty="0" err="1"/>
              <a:t>install_github</a:t>
            </a:r>
            <a:r>
              <a:rPr lang="en-US" dirty="0"/>
              <a:t> download the package source code, then compile and install it</a:t>
            </a:r>
          </a:p>
          <a:p>
            <a:r>
              <a:rPr lang="en-US" dirty="0"/>
              <a:t>If you have the source code URL you can compile and install it like this: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method doesn’t handle dependencies however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A00F-D22D-00D2-2E9D-1F1DF3190AFD}"/>
              </a:ext>
            </a:extLst>
          </p:cNvPr>
          <p:cNvSpPr txBox="1"/>
          <p:nvPr/>
        </p:nvSpPr>
        <p:spPr>
          <a:xfrm>
            <a:off x="838200" y="3800476"/>
            <a:ext cx="1069274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wget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https://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bioconductor.org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/packages/3.16/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bioc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src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contrib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/limma_3.54.2.tar.gz 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R CMD INSTALL --library=$HOME/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R/x86_64-pc-linux-gnu-library/4.4 limma_3.54.2.tar.gz</a:t>
            </a:r>
          </a:p>
        </p:txBody>
      </p:sp>
    </p:spTree>
    <p:extLst>
      <p:ext uri="{BB962C8B-B14F-4D97-AF65-F5344CB8AC3E}">
        <p14:creationId xmlns:p14="http://schemas.microsoft.com/office/powerpoint/2010/main" val="2330801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3084-114A-5350-7A8C-EF85E26A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anyLib</a:t>
            </a:r>
            <a:r>
              <a:rPr lang="en-US" b="1" dirty="0"/>
              <a:t>: Install and Load Any Package from CRAN, Bioconductor or </a:t>
            </a:r>
            <a:r>
              <a:rPr lang="en-US" b="1" dirty="0" err="1"/>
              <a:t>Github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98B6-01CF-6DAB-DC2A-A0E67532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“Made to make your life simpler with packages, by installing and loading a list of packages, whether they are on CRAN, Bioconductor or </a:t>
            </a:r>
            <a:r>
              <a:rPr lang="en-US" dirty="0" err="1"/>
              <a:t>github</a:t>
            </a:r>
            <a:r>
              <a:rPr lang="en-US" dirty="0"/>
              <a:t>. For </a:t>
            </a:r>
            <a:r>
              <a:rPr lang="en-US" dirty="0" err="1"/>
              <a:t>github</a:t>
            </a:r>
            <a:r>
              <a:rPr lang="en-US" dirty="0"/>
              <a:t>, if you do not have the full path, with the maintainer name in it (e.g. "</a:t>
            </a:r>
            <a:r>
              <a:rPr lang="en-US" dirty="0" err="1"/>
              <a:t>achateigner</a:t>
            </a:r>
            <a:r>
              <a:rPr lang="en-US" dirty="0"/>
              <a:t>/</a:t>
            </a:r>
            <a:r>
              <a:rPr lang="en-US" dirty="0" err="1"/>
              <a:t>topReviGO</a:t>
            </a:r>
            <a:r>
              <a:rPr lang="en-US" dirty="0"/>
              <a:t>"), it will be able to load it but not to install it.”</a:t>
            </a:r>
          </a:p>
          <a:p>
            <a:r>
              <a:rPr lang="en-US" dirty="0"/>
              <a:t>Handles dependencies!</a:t>
            </a:r>
          </a:p>
          <a:p>
            <a:r>
              <a:rPr lang="en-US" dirty="0"/>
              <a:t>Installs by default into .</a:t>
            </a:r>
            <a:r>
              <a:rPr lang="en-US" dirty="0" err="1"/>
              <a:t>libPaths</a:t>
            </a:r>
            <a:r>
              <a:rPr lang="en-US" dirty="0"/>
              <a:t>()[1]</a:t>
            </a:r>
          </a:p>
          <a:p>
            <a:r>
              <a:rPr lang="en-US" dirty="0">
                <a:hlinkClick r:id="rId2"/>
              </a:rPr>
              <a:t>https://cran.r-project.org/web/packages/anyLib/index.html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975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8F690-945F-B249-A165-9F88A839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AC48-EA9D-112A-314F-8241C5F1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renv</a:t>
            </a:r>
            <a:r>
              <a:rPr lang="en-US" b="1" dirty="0"/>
              <a:t>: Install and Load Any Package from CRAN, Bioconductor or </a:t>
            </a:r>
            <a:r>
              <a:rPr lang="en-US" b="1" dirty="0" err="1"/>
              <a:t>Github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20C6-8E4D-55DB-2F16-373DF65D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“Made to make your life simpler with packages, by installing and loading a list of packages, whether they are on CRAN, Bioconductor or </a:t>
            </a:r>
            <a:r>
              <a:rPr lang="en-US" dirty="0" err="1"/>
              <a:t>github</a:t>
            </a:r>
            <a:r>
              <a:rPr lang="en-US" dirty="0"/>
              <a:t>. For </a:t>
            </a:r>
            <a:r>
              <a:rPr lang="en-US" dirty="0" err="1"/>
              <a:t>github</a:t>
            </a:r>
            <a:r>
              <a:rPr lang="en-US" dirty="0"/>
              <a:t>, if you do not have the full path, with the maintainer name in it (e.g. "</a:t>
            </a:r>
            <a:r>
              <a:rPr lang="en-US" dirty="0" err="1"/>
              <a:t>achateigner</a:t>
            </a:r>
            <a:r>
              <a:rPr lang="en-US" dirty="0"/>
              <a:t>/</a:t>
            </a:r>
            <a:r>
              <a:rPr lang="en-US" dirty="0" err="1"/>
              <a:t>topReviGO</a:t>
            </a:r>
            <a:r>
              <a:rPr lang="en-US" dirty="0"/>
              <a:t>"), it will be able to load it but not to install it.”</a:t>
            </a:r>
          </a:p>
          <a:p>
            <a:r>
              <a:rPr lang="en-US" dirty="0"/>
              <a:t>Handles dependencies!</a:t>
            </a:r>
          </a:p>
          <a:p>
            <a:r>
              <a:rPr lang="en-US" dirty="0"/>
              <a:t>Creates a virtual R environment that can be loaded/unloaded as needed</a:t>
            </a:r>
          </a:p>
          <a:p>
            <a:r>
              <a:rPr lang="en-US" dirty="0">
                <a:hlinkClick r:id="rId2"/>
              </a:rPr>
              <a:t>https://rstudio.github.io/renv/</a:t>
            </a:r>
            <a:endParaRPr lang="en-US" dirty="0"/>
          </a:p>
          <a:p>
            <a:r>
              <a:rPr lang="en-US" dirty="0"/>
              <a:t>**Note** requires </a:t>
            </a:r>
            <a:r>
              <a:rPr lang="en-US" dirty="0" err="1"/>
              <a:t>pandoc</a:t>
            </a:r>
            <a:r>
              <a:rPr lang="en-US" dirty="0"/>
              <a:t> module to be loaded, add to your .</a:t>
            </a:r>
            <a:r>
              <a:rPr lang="en-US" dirty="0" err="1"/>
              <a:t>custom.sh</a:t>
            </a:r>
            <a:r>
              <a:rPr lang="en-US" dirty="0"/>
              <a:t> or .</a:t>
            </a:r>
            <a:r>
              <a:rPr lang="en-US" dirty="0" err="1"/>
              <a:t>custom.csh</a:t>
            </a:r>
            <a:r>
              <a:rPr lang="en-US" dirty="0"/>
              <a:t> file:</a:t>
            </a:r>
          </a:p>
          <a:p>
            <a:pPr marL="457200" lvl="1" indent="0">
              <a:buNone/>
            </a:pPr>
            <a:r>
              <a:rPr lang="en-US" dirty="0"/>
              <a:t>module load </a:t>
            </a:r>
            <a:r>
              <a:rPr lang="en-US" dirty="0" err="1"/>
              <a:t>pandoc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A9C2-7956-292C-04F4-7D8E571E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using R at CHPC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0CB859-8149-14BD-FA4E-B872E282D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82290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285">
                  <a:extLst>
                    <a:ext uri="{9D8B030D-6E8A-4147-A177-3AD203B41FA5}">
                      <a16:colId xmlns:a16="http://schemas.microsoft.com/office/drawing/2014/main" val="677140339"/>
                    </a:ext>
                  </a:extLst>
                </a:gridCol>
                <a:gridCol w="7270315">
                  <a:extLst>
                    <a:ext uri="{9D8B030D-6E8A-4147-A177-3AD203B41FA5}">
                      <a16:colId xmlns:a16="http://schemas.microsoft.com/office/drawing/2014/main" val="2124614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Methods of Using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1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Interactive, command line 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3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Interactive, either web browser or X-Windows GUI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1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Jupyter</a:t>
                      </a:r>
                      <a:r>
                        <a:rPr lang="en-US" dirty="0"/>
                        <a:t> Lab or Notebook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Interactive, document based, web browser GUI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Non-interactive, batch script 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6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 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Non-interactive, document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0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4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0DE3-9EE9-7BB5-7A4B-91FA9C1C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parallel R code at CHPC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2C76-CBA3-A5C5-8AD5-529B9F0C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4883886"/>
          </a:xfrm>
        </p:spPr>
        <p:txBody>
          <a:bodyPr/>
          <a:lstStyle/>
          <a:p>
            <a:r>
              <a:rPr lang="en-US" dirty="0"/>
              <a:t>On an interactive node - should not be using multiple cores</a:t>
            </a:r>
          </a:p>
          <a:p>
            <a:r>
              <a:rPr lang="en-US" dirty="0"/>
              <a:t>A </a:t>
            </a:r>
            <a:r>
              <a:rPr lang="en-US" dirty="0" err="1"/>
              <a:t>Slurm</a:t>
            </a:r>
            <a:r>
              <a:rPr lang="en-US" dirty="0"/>
              <a:t> job (either interactive or batch) may not have access to all the cores on a node</a:t>
            </a:r>
          </a:p>
          <a:p>
            <a:r>
              <a:rPr lang="en-US" dirty="0"/>
              <a:t>To count all the cores on the machine (which is not what we want):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count the cores available to your job: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C7D11-CFD7-BAE3-AC39-7F5886C92C74}"/>
              </a:ext>
            </a:extLst>
          </p:cNvPr>
          <p:cNvSpPr txBox="1"/>
          <p:nvPr/>
        </p:nvSpPr>
        <p:spPr>
          <a:xfrm>
            <a:off x="838200" y="3316375"/>
            <a:ext cx="4875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" pitchFamily="2" charset="0"/>
              </a:rPr>
              <a:t># How many cores are on this machine?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ourier" pitchFamily="2" charset="0"/>
              </a:rPr>
              <a:t>&gt; library(parallel)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ourier" pitchFamily="2" charset="0"/>
              </a:rPr>
              <a:t>&gt;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Courier" pitchFamily="2" charset="0"/>
              </a:rPr>
              <a:t>detectCores</a:t>
            </a:r>
            <a:r>
              <a:rPr lang="en-US" sz="1600" b="1" dirty="0">
                <a:solidFill>
                  <a:srgbClr val="FF0000"/>
                </a:solidFill>
                <a:effectLst/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ourier" pitchFamily="2" charset="0"/>
              </a:rPr>
              <a:t>[1] 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D6FF4-7004-14C7-899E-C4986D2FEC84}"/>
              </a:ext>
            </a:extLst>
          </p:cNvPr>
          <p:cNvSpPr txBox="1"/>
          <p:nvPr/>
        </p:nvSpPr>
        <p:spPr>
          <a:xfrm>
            <a:off x="838200" y="4842361"/>
            <a:ext cx="8824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" pitchFamily="2" charset="0"/>
              </a:rPr>
              <a:t># How many cores are available to me on this node?</a:t>
            </a:r>
          </a:p>
          <a:p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&gt;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Courier" pitchFamily="2" charset="0"/>
              </a:rPr>
              <a:t>strtoi</a:t>
            </a:r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Courier" pitchFamily="2" charset="0"/>
              </a:rPr>
              <a:t>Sys.getenv</a:t>
            </a:r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("SLURM_TASKS_PER_NODE"))</a:t>
            </a:r>
          </a:p>
          <a:p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[1] 10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" pitchFamily="2" charset="0"/>
              </a:rPr>
              <a:t># How many cores total are available to my potentially multi-node job:</a:t>
            </a:r>
          </a:p>
          <a:p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&gt;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Courier" pitchFamily="2" charset="0"/>
              </a:rPr>
              <a:t>strtoi</a:t>
            </a:r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Courier" pitchFamily="2" charset="0"/>
              </a:rPr>
              <a:t>Sys.getenv</a:t>
            </a:r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("SLURM_NTASKS"))</a:t>
            </a:r>
          </a:p>
          <a:p>
            <a:r>
              <a:rPr lang="en-US" sz="1600" b="1" dirty="0">
                <a:solidFill>
                  <a:srgbClr val="0070C0"/>
                </a:solidFill>
                <a:effectLst/>
                <a:latin typeface="Courier" pitchFamily="2" charset="0"/>
              </a:rPr>
              <a:t>[1] 10</a:t>
            </a:r>
          </a:p>
        </p:txBody>
      </p:sp>
    </p:spTree>
    <p:extLst>
      <p:ext uri="{BB962C8B-B14F-4D97-AF65-F5344CB8AC3E}">
        <p14:creationId xmlns:p14="http://schemas.microsoft.com/office/powerpoint/2010/main" val="1979566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37D0-AE06-AFEF-770A-936472FA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CHPC’s 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56E3-1157-30A1-01E5-EB1628829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https://git.io/CHPC-Intro-to-Parallel-Computing-R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Excellent examples of parallel R code, both single- and multi-node</a:t>
            </a:r>
          </a:p>
          <a:p>
            <a:r>
              <a:rPr lang="en-US" dirty="0">
                <a:hlinkClick r:id="rId3"/>
              </a:rPr>
              <a:t>https://www.chpc.utah.edu/documentation/software/r-language.php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few things to note:</a:t>
            </a:r>
          </a:p>
          <a:p>
            <a:pPr lvl="2"/>
            <a:r>
              <a:rPr lang="en-US" dirty="0"/>
              <a:t>Setting up a personal library: as we saw, R version 4.X handles (most) of this automatically. This was not the case in R version 3.X.</a:t>
            </a:r>
          </a:p>
          <a:p>
            <a:pPr lvl="2"/>
            <a:r>
              <a:rPr lang="en-US" dirty="0"/>
              <a:t>We no longer use Intel’s compiler </a:t>
            </a:r>
            <a:r>
              <a:rPr lang="en-US" dirty="0" err="1"/>
              <a:t>icc</a:t>
            </a:r>
            <a:r>
              <a:rPr lang="en-US" dirty="0"/>
              <a:t> for R, we use </a:t>
            </a:r>
            <a:r>
              <a:rPr lang="en-US" dirty="0" err="1"/>
              <a:t>gcc</a:t>
            </a:r>
            <a:r>
              <a:rPr lang="en-US" dirty="0"/>
              <a:t> exclusively which solves some inter-compiler issues.</a:t>
            </a:r>
          </a:p>
          <a:p>
            <a:pPr lvl="2"/>
            <a:r>
              <a:rPr lang="en-US" dirty="0"/>
              <a:t>Older versions of R used the file $HOME/.R/</a:t>
            </a:r>
            <a:r>
              <a:rPr lang="en-US" dirty="0" err="1"/>
              <a:t>Makevars</a:t>
            </a:r>
            <a:r>
              <a:rPr lang="en-US" dirty="0"/>
              <a:t> to specify compile-time options, and this file is largely obsolete (thank goodness!)</a:t>
            </a:r>
          </a:p>
        </p:txBody>
      </p:sp>
    </p:spTree>
    <p:extLst>
      <p:ext uri="{BB962C8B-B14F-4D97-AF65-F5344CB8AC3E}">
        <p14:creationId xmlns:p14="http://schemas.microsoft.com/office/powerpoint/2010/main" val="324383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8048-2E29-49F7-5420-307B52F9D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9ABC-3A22-DA00-B1A3-5A7A5DA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use methods vs. CHPC access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309FB-1EED-536E-5175-11570BFF39CB}"/>
              </a:ext>
            </a:extLst>
          </p:cNvPr>
          <p:cNvSpPr txBox="1"/>
          <p:nvPr/>
        </p:nvSpPr>
        <p:spPr>
          <a:xfrm>
            <a:off x="3605542" y="4735145"/>
            <a:ext cx="4980915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LEGEND</a:t>
            </a:r>
          </a:p>
          <a:p>
            <a:r>
              <a:rPr lang="en-US" dirty="0"/>
              <a:t>🤩 – best solution</a:t>
            </a:r>
          </a:p>
          <a:p>
            <a:r>
              <a:rPr lang="en-US" dirty="0"/>
              <a:t>✅ - suitable for testing (within limits of login node)</a:t>
            </a:r>
          </a:p>
          <a:p>
            <a:r>
              <a:rPr lang="en-US" dirty="0"/>
              <a:t>😐 – not recommended</a:t>
            </a:r>
          </a:p>
          <a:p>
            <a:r>
              <a:rPr lang="en-US" dirty="0"/>
              <a:t>❌ - do not do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C8C4810-6511-2775-E200-47DBE95DB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22171"/>
              </p:ext>
            </p:extLst>
          </p:nvPr>
        </p:nvGraphicFramePr>
        <p:xfrm>
          <a:off x="383028" y="1384191"/>
          <a:ext cx="11515602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6964">
                  <a:extLst>
                    <a:ext uri="{9D8B030D-6E8A-4147-A177-3AD203B41FA5}">
                      <a16:colId xmlns:a16="http://schemas.microsoft.com/office/drawing/2014/main" val="1407467100"/>
                    </a:ext>
                  </a:extLst>
                </a:gridCol>
                <a:gridCol w="962368">
                  <a:extLst>
                    <a:ext uri="{9D8B030D-6E8A-4147-A177-3AD203B41FA5}">
                      <a16:colId xmlns:a16="http://schemas.microsoft.com/office/drawing/2014/main" val="477450766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59843446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5628842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534506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349195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 Markdown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RScript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Jupyter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RStudio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770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ssh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6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FastX</a:t>
                      </a:r>
                      <a:r>
                        <a:rPr lang="en-US" sz="1700" dirty="0"/>
                        <a:t>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020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sbatch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84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salloc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216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shell access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211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Applications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042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053671-142D-F903-968C-687DDB19DBDE}"/>
              </a:ext>
            </a:extLst>
          </p:cNvPr>
          <p:cNvSpPr txBox="1"/>
          <p:nvPr/>
        </p:nvSpPr>
        <p:spPr>
          <a:xfrm>
            <a:off x="6497110" y="2031901"/>
            <a:ext cx="468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✅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1B52F-3CB2-C7CE-C32D-CC7B2EA7FFAB}"/>
              </a:ext>
            </a:extLst>
          </p:cNvPr>
          <p:cNvSpPr txBox="1"/>
          <p:nvPr/>
        </p:nvSpPr>
        <p:spPr>
          <a:xfrm>
            <a:off x="649224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AF05-98E8-C543-AB7A-96F89FAE4C27}"/>
              </a:ext>
            </a:extLst>
          </p:cNvPr>
          <p:cNvSpPr txBox="1"/>
          <p:nvPr/>
        </p:nvSpPr>
        <p:spPr>
          <a:xfrm>
            <a:off x="6492240" y="363033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FCBBA-FC02-24F7-ABBE-E5879E29549B}"/>
              </a:ext>
            </a:extLst>
          </p:cNvPr>
          <p:cNvSpPr txBox="1"/>
          <p:nvPr/>
        </p:nvSpPr>
        <p:spPr>
          <a:xfrm>
            <a:off x="1080516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CACBD-104E-2E16-03FA-9836BF999FC5}"/>
              </a:ext>
            </a:extLst>
          </p:cNvPr>
          <p:cNvSpPr txBox="1"/>
          <p:nvPr/>
        </p:nvSpPr>
        <p:spPr>
          <a:xfrm>
            <a:off x="8825273" y="3628102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E8113-E3E3-BFDA-9C8F-8745481B9BEB}"/>
              </a:ext>
            </a:extLst>
          </p:cNvPr>
          <p:cNvSpPr txBox="1"/>
          <p:nvPr/>
        </p:nvSpPr>
        <p:spPr>
          <a:xfrm>
            <a:off x="8839492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0C055-95CC-F028-27FC-CDA431945E9F}"/>
              </a:ext>
            </a:extLst>
          </p:cNvPr>
          <p:cNvSpPr txBox="1"/>
          <p:nvPr/>
        </p:nvSpPr>
        <p:spPr>
          <a:xfrm>
            <a:off x="8825273" y="203379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6D3E8-A59A-24F2-0DFE-52B57E1AF9B1}"/>
              </a:ext>
            </a:extLst>
          </p:cNvPr>
          <p:cNvSpPr txBox="1"/>
          <p:nvPr/>
        </p:nvSpPr>
        <p:spPr>
          <a:xfrm>
            <a:off x="7504268" y="361589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FF1DC-DB07-1547-E429-C84CABE09A95}"/>
              </a:ext>
            </a:extLst>
          </p:cNvPr>
          <p:cNvSpPr txBox="1"/>
          <p:nvPr/>
        </p:nvSpPr>
        <p:spPr>
          <a:xfrm>
            <a:off x="7504268" y="32157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58B89-53BA-A597-B3F2-EF6294B3FAB8}"/>
              </a:ext>
            </a:extLst>
          </p:cNvPr>
          <p:cNvSpPr txBox="1"/>
          <p:nvPr/>
        </p:nvSpPr>
        <p:spPr>
          <a:xfrm>
            <a:off x="7504269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F90E4-9B1B-3E47-CEA0-656FE5B22680}"/>
              </a:ext>
            </a:extLst>
          </p:cNvPr>
          <p:cNvSpPr txBox="1"/>
          <p:nvPr/>
        </p:nvSpPr>
        <p:spPr>
          <a:xfrm>
            <a:off x="7504268" y="20346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F8EF5D-E4F1-0355-A61F-BA1BF97B413B}"/>
              </a:ext>
            </a:extLst>
          </p:cNvPr>
          <p:cNvSpPr txBox="1"/>
          <p:nvPr/>
        </p:nvSpPr>
        <p:spPr>
          <a:xfrm>
            <a:off x="9779380" y="397510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88D59-158B-B7D4-072D-F521BBF5A10B}"/>
              </a:ext>
            </a:extLst>
          </p:cNvPr>
          <p:cNvSpPr txBox="1"/>
          <p:nvPr/>
        </p:nvSpPr>
        <p:spPr>
          <a:xfrm>
            <a:off x="10772029" y="401615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E41E9-A0D4-4B02-354D-9B6A40EFAB02}"/>
              </a:ext>
            </a:extLst>
          </p:cNvPr>
          <p:cNvSpPr txBox="1"/>
          <p:nvPr/>
        </p:nvSpPr>
        <p:spPr>
          <a:xfrm>
            <a:off x="10772030" y="32332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ED5F09-B085-2CAD-C5C8-119395DF4F42}"/>
              </a:ext>
            </a:extLst>
          </p:cNvPr>
          <p:cNvSpPr txBox="1"/>
          <p:nvPr/>
        </p:nvSpPr>
        <p:spPr>
          <a:xfrm>
            <a:off x="8788278" y="283348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D09DC3-1CD7-0C7D-72D2-6306416841B6}"/>
              </a:ext>
            </a:extLst>
          </p:cNvPr>
          <p:cNvSpPr txBox="1"/>
          <p:nvPr/>
        </p:nvSpPr>
        <p:spPr>
          <a:xfrm>
            <a:off x="7482239" y="28326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014927-1152-70BE-659D-9A5914CEAF66}"/>
              </a:ext>
            </a:extLst>
          </p:cNvPr>
          <p:cNvSpPr txBox="1"/>
          <p:nvPr/>
        </p:nvSpPr>
        <p:spPr>
          <a:xfrm>
            <a:off x="6479925" y="32428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CB917-E690-0836-A0C8-30A7B814C2E2}"/>
              </a:ext>
            </a:extLst>
          </p:cNvPr>
          <p:cNvSpPr txBox="1"/>
          <p:nvPr/>
        </p:nvSpPr>
        <p:spPr>
          <a:xfrm>
            <a:off x="6488734" y="283261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F49BA-0BEF-58EB-1A60-BF31A2DF7FEA}"/>
              </a:ext>
            </a:extLst>
          </p:cNvPr>
          <p:cNvSpPr txBox="1"/>
          <p:nvPr/>
        </p:nvSpPr>
        <p:spPr>
          <a:xfrm>
            <a:off x="6473120" y="4028212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345875-7F18-6FCB-7A71-06C683B109BA}"/>
              </a:ext>
            </a:extLst>
          </p:cNvPr>
          <p:cNvSpPr txBox="1"/>
          <p:nvPr/>
        </p:nvSpPr>
        <p:spPr>
          <a:xfrm>
            <a:off x="7485148" y="4005887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E07D1-33CF-3F6A-7185-6E994316BADA}"/>
              </a:ext>
            </a:extLst>
          </p:cNvPr>
          <p:cNvSpPr txBox="1"/>
          <p:nvPr/>
        </p:nvSpPr>
        <p:spPr>
          <a:xfrm>
            <a:off x="8842061" y="401600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04C2FA-DE16-C422-867B-A71D7A34045E}"/>
              </a:ext>
            </a:extLst>
          </p:cNvPr>
          <p:cNvSpPr txBox="1"/>
          <p:nvPr/>
        </p:nvSpPr>
        <p:spPr>
          <a:xfrm>
            <a:off x="9797803" y="281528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D91D0-51DF-EA95-1B87-5F2D6645FD12}"/>
              </a:ext>
            </a:extLst>
          </p:cNvPr>
          <p:cNvSpPr txBox="1"/>
          <p:nvPr/>
        </p:nvSpPr>
        <p:spPr>
          <a:xfrm>
            <a:off x="9815287" y="361589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79BE9B-17C7-8EFD-57FB-AA6280BAF759}"/>
              </a:ext>
            </a:extLst>
          </p:cNvPr>
          <p:cNvSpPr txBox="1"/>
          <p:nvPr/>
        </p:nvSpPr>
        <p:spPr>
          <a:xfrm>
            <a:off x="10805160" y="363393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7A485-3CD4-C59A-0EC9-C6905179109C}"/>
              </a:ext>
            </a:extLst>
          </p:cNvPr>
          <p:cNvSpPr txBox="1"/>
          <p:nvPr/>
        </p:nvSpPr>
        <p:spPr>
          <a:xfrm>
            <a:off x="10805160" y="283892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A341C1-0E26-355E-1D96-07A7FFED9206}"/>
              </a:ext>
            </a:extLst>
          </p:cNvPr>
          <p:cNvSpPr txBox="1"/>
          <p:nvPr/>
        </p:nvSpPr>
        <p:spPr>
          <a:xfrm>
            <a:off x="10786040" y="2031901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916F2E-BE4B-3C4A-66C7-E86579BC950A}"/>
              </a:ext>
            </a:extLst>
          </p:cNvPr>
          <p:cNvSpPr txBox="1"/>
          <p:nvPr/>
        </p:nvSpPr>
        <p:spPr>
          <a:xfrm>
            <a:off x="8813104" y="3221394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CAF683-6C69-6ECD-92C6-D1D8701C14BE}"/>
              </a:ext>
            </a:extLst>
          </p:cNvPr>
          <p:cNvSpPr txBox="1"/>
          <p:nvPr/>
        </p:nvSpPr>
        <p:spPr>
          <a:xfrm>
            <a:off x="9808544" y="323323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101CA4-3B05-D59B-1F2E-9355EF8A2440}"/>
              </a:ext>
            </a:extLst>
          </p:cNvPr>
          <p:cNvSpPr txBox="1"/>
          <p:nvPr/>
        </p:nvSpPr>
        <p:spPr>
          <a:xfrm>
            <a:off x="9783584" y="2436590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FE5C2A-8A31-C975-D04D-2A96B41EC601}"/>
              </a:ext>
            </a:extLst>
          </p:cNvPr>
          <p:cNvSpPr txBox="1"/>
          <p:nvPr/>
        </p:nvSpPr>
        <p:spPr>
          <a:xfrm>
            <a:off x="9794419" y="203190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0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7E16-3722-F2E0-217C-3F18BCDA5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127-48D2-607C-9A0B-9B1D0616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the </a:t>
            </a:r>
            <a:r>
              <a:rPr lang="en-US" b="1" dirty="0"/>
              <a:t>Shell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0D883-126D-A9C2-EAE8-E8D749E25FB7}"/>
              </a:ext>
            </a:extLst>
          </p:cNvPr>
          <p:cNvSpPr txBox="1"/>
          <p:nvPr/>
        </p:nvSpPr>
        <p:spPr>
          <a:xfrm>
            <a:off x="3605542" y="4735145"/>
            <a:ext cx="4980915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LEGEND</a:t>
            </a:r>
          </a:p>
          <a:p>
            <a:r>
              <a:rPr lang="en-US" dirty="0"/>
              <a:t>🤩 – best solution</a:t>
            </a:r>
          </a:p>
          <a:p>
            <a:r>
              <a:rPr lang="en-US" dirty="0"/>
              <a:t>✅ - suitable for testing (within limits of login node)</a:t>
            </a:r>
          </a:p>
          <a:p>
            <a:r>
              <a:rPr lang="en-US" dirty="0"/>
              <a:t>😐 – not recommended</a:t>
            </a:r>
          </a:p>
          <a:p>
            <a:r>
              <a:rPr lang="en-US" dirty="0"/>
              <a:t>❌ - do not do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5BD76E9-8545-A844-2E3A-95828A9CA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400989"/>
              </p:ext>
            </p:extLst>
          </p:nvPr>
        </p:nvGraphicFramePr>
        <p:xfrm>
          <a:off x="383028" y="1384191"/>
          <a:ext cx="11515602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6964">
                  <a:extLst>
                    <a:ext uri="{9D8B030D-6E8A-4147-A177-3AD203B41FA5}">
                      <a16:colId xmlns:a16="http://schemas.microsoft.com/office/drawing/2014/main" val="1407467100"/>
                    </a:ext>
                  </a:extLst>
                </a:gridCol>
                <a:gridCol w="962368">
                  <a:extLst>
                    <a:ext uri="{9D8B030D-6E8A-4147-A177-3AD203B41FA5}">
                      <a16:colId xmlns:a16="http://schemas.microsoft.com/office/drawing/2014/main" val="477450766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59843446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5628842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534506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349195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 Markdown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RScript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Jupyter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RStudio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770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ssh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6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FastX</a:t>
                      </a:r>
                      <a:r>
                        <a:rPr lang="en-US" sz="1700" dirty="0"/>
                        <a:t>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020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sbatch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84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salloc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216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shell access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211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Applications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042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937974-5126-F8DE-9721-DFC3F196FD04}"/>
              </a:ext>
            </a:extLst>
          </p:cNvPr>
          <p:cNvSpPr txBox="1"/>
          <p:nvPr/>
        </p:nvSpPr>
        <p:spPr>
          <a:xfrm>
            <a:off x="6497110" y="2031901"/>
            <a:ext cx="468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✅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B99B9-5D00-9114-42CC-9FD19E62EAA8}"/>
              </a:ext>
            </a:extLst>
          </p:cNvPr>
          <p:cNvSpPr txBox="1"/>
          <p:nvPr/>
        </p:nvSpPr>
        <p:spPr>
          <a:xfrm>
            <a:off x="649224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2339B-0BD0-FD53-7E88-F1B1A1F23BC8}"/>
              </a:ext>
            </a:extLst>
          </p:cNvPr>
          <p:cNvSpPr txBox="1"/>
          <p:nvPr/>
        </p:nvSpPr>
        <p:spPr>
          <a:xfrm>
            <a:off x="6492240" y="363033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2296D-C633-627D-C76C-A01353B849CF}"/>
              </a:ext>
            </a:extLst>
          </p:cNvPr>
          <p:cNvSpPr txBox="1"/>
          <p:nvPr/>
        </p:nvSpPr>
        <p:spPr>
          <a:xfrm>
            <a:off x="1080516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F123A-F659-E915-F9DD-984082702796}"/>
              </a:ext>
            </a:extLst>
          </p:cNvPr>
          <p:cNvSpPr txBox="1"/>
          <p:nvPr/>
        </p:nvSpPr>
        <p:spPr>
          <a:xfrm>
            <a:off x="8825273" y="3628102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7FD01-9904-CCFA-EAFE-378075081882}"/>
              </a:ext>
            </a:extLst>
          </p:cNvPr>
          <p:cNvSpPr txBox="1"/>
          <p:nvPr/>
        </p:nvSpPr>
        <p:spPr>
          <a:xfrm>
            <a:off x="8839492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830EB-3683-8DCA-0BCD-CDBA39389243}"/>
              </a:ext>
            </a:extLst>
          </p:cNvPr>
          <p:cNvSpPr txBox="1"/>
          <p:nvPr/>
        </p:nvSpPr>
        <p:spPr>
          <a:xfrm>
            <a:off x="8825273" y="203379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75EAA-79FE-0FD1-780A-C55C14E39D88}"/>
              </a:ext>
            </a:extLst>
          </p:cNvPr>
          <p:cNvSpPr txBox="1"/>
          <p:nvPr/>
        </p:nvSpPr>
        <p:spPr>
          <a:xfrm>
            <a:off x="7504268" y="361589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53414-2276-84AF-6FC5-704D7537ED8D}"/>
              </a:ext>
            </a:extLst>
          </p:cNvPr>
          <p:cNvSpPr txBox="1"/>
          <p:nvPr/>
        </p:nvSpPr>
        <p:spPr>
          <a:xfrm>
            <a:off x="7504268" y="32157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57B32-C0BB-9ADC-456D-ACDE1281A976}"/>
              </a:ext>
            </a:extLst>
          </p:cNvPr>
          <p:cNvSpPr txBox="1"/>
          <p:nvPr/>
        </p:nvSpPr>
        <p:spPr>
          <a:xfrm>
            <a:off x="7504269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6C370-3E2C-B760-7952-24A184D04BE9}"/>
              </a:ext>
            </a:extLst>
          </p:cNvPr>
          <p:cNvSpPr txBox="1"/>
          <p:nvPr/>
        </p:nvSpPr>
        <p:spPr>
          <a:xfrm>
            <a:off x="7504268" y="20346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D403B-8F51-5990-9D8E-32852BEF8C1C}"/>
              </a:ext>
            </a:extLst>
          </p:cNvPr>
          <p:cNvSpPr txBox="1"/>
          <p:nvPr/>
        </p:nvSpPr>
        <p:spPr>
          <a:xfrm>
            <a:off x="9779380" y="397510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F97A6-49ED-1B73-2DBB-970714FE6E93}"/>
              </a:ext>
            </a:extLst>
          </p:cNvPr>
          <p:cNvSpPr txBox="1"/>
          <p:nvPr/>
        </p:nvSpPr>
        <p:spPr>
          <a:xfrm>
            <a:off x="10772029" y="401615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07968-7870-664B-C4F4-59CA30EC20B0}"/>
              </a:ext>
            </a:extLst>
          </p:cNvPr>
          <p:cNvSpPr txBox="1"/>
          <p:nvPr/>
        </p:nvSpPr>
        <p:spPr>
          <a:xfrm>
            <a:off x="10772030" y="32332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88F8A-7CAB-E399-3A8D-6780364F4471}"/>
              </a:ext>
            </a:extLst>
          </p:cNvPr>
          <p:cNvSpPr txBox="1"/>
          <p:nvPr/>
        </p:nvSpPr>
        <p:spPr>
          <a:xfrm>
            <a:off x="8788278" y="283348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7943D-6AFE-AD74-03B5-6FF535EFA791}"/>
              </a:ext>
            </a:extLst>
          </p:cNvPr>
          <p:cNvSpPr txBox="1"/>
          <p:nvPr/>
        </p:nvSpPr>
        <p:spPr>
          <a:xfrm>
            <a:off x="7482239" y="28326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0DCD78-644D-E559-268E-0091F88374D8}"/>
              </a:ext>
            </a:extLst>
          </p:cNvPr>
          <p:cNvSpPr txBox="1"/>
          <p:nvPr/>
        </p:nvSpPr>
        <p:spPr>
          <a:xfrm>
            <a:off x="6479925" y="32428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2A4C82-763F-5BF5-D71B-537A95DC0620}"/>
              </a:ext>
            </a:extLst>
          </p:cNvPr>
          <p:cNvSpPr txBox="1"/>
          <p:nvPr/>
        </p:nvSpPr>
        <p:spPr>
          <a:xfrm>
            <a:off x="6488734" y="283261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FB0875-17E9-1BF0-FD4B-8397F8DE7021}"/>
              </a:ext>
            </a:extLst>
          </p:cNvPr>
          <p:cNvSpPr txBox="1"/>
          <p:nvPr/>
        </p:nvSpPr>
        <p:spPr>
          <a:xfrm>
            <a:off x="6473120" y="4028212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BE2482-5AE3-8DBB-7BBF-31DE8F125AEE}"/>
              </a:ext>
            </a:extLst>
          </p:cNvPr>
          <p:cNvSpPr txBox="1"/>
          <p:nvPr/>
        </p:nvSpPr>
        <p:spPr>
          <a:xfrm>
            <a:off x="7485148" y="4005887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2BD32-5E3C-F1B2-EA9F-057D29EB03D8}"/>
              </a:ext>
            </a:extLst>
          </p:cNvPr>
          <p:cNvSpPr txBox="1"/>
          <p:nvPr/>
        </p:nvSpPr>
        <p:spPr>
          <a:xfrm>
            <a:off x="8842061" y="401600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A68E02-9D0C-66E3-1E48-1DBF5CD8BD85}"/>
              </a:ext>
            </a:extLst>
          </p:cNvPr>
          <p:cNvSpPr txBox="1"/>
          <p:nvPr/>
        </p:nvSpPr>
        <p:spPr>
          <a:xfrm>
            <a:off x="9797803" y="281528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9ADD2A-CB01-4E15-02E6-0DFA2246B809}"/>
              </a:ext>
            </a:extLst>
          </p:cNvPr>
          <p:cNvSpPr txBox="1"/>
          <p:nvPr/>
        </p:nvSpPr>
        <p:spPr>
          <a:xfrm>
            <a:off x="9815287" y="361589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405E8D-F51C-A4A3-16B7-7F7A48F9ACF4}"/>
              </a:ext>
            </a:extLst>
          </p:cNvPr>
          <p:cNvSpPr txBox="1"/>
          <p:nvPr/>
        </p:nvSpPr>
        <p:spPr>
          <a:xfrm>
            <a:off x="10805160" y="363393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1AAFB3-01E2-B7CA-03D1-9AA24233FA3C}"/>
              </a:ext>
            </a:extLst>
          </p:cNvPr>
          <p:cNvSpPr txBox="1"/>
          <p:nvPr/>
        </p:nvSpPr>
        <p:spPr>
          <a:xfrm>
            <a:off x="10805160" y="283892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D4B438-2FEB-EFD0-1B73-AD4769C18151}"/>
              </a:ext>
            </a:extLst>
          </p:cNvPr>
          <p:cNvSpPr txBox="1"/>
          <p:nvPr/>
        </p:nvSpPr>
        <p:spPr>
          <a:xfrm>
            <a:off x="10786040" y="2031901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3B0DE-D305-D84D-7E53-46F7589C8C33}"/>
              </a:ext>
            </a:extLst>
          </p:cNvPr>
          <p:cNvSpPr txBox="1"/>
          <p:nvPr/>
        </p:nvSpPr>
        <p:spPr>
          <a:xfrm>
            <a:off x="8813104" y="3221394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BFBC5E-F7F4-83C5-F839-FA2563CEF958}"/>
              </a:ext>
            </a:extLst>
          </p:cNvPr>
          <p:cNvSpPr txBox="1"/>
          <p:nvPr/>
        </p:nvSpPr>
        <p:spPr>
          <a:xfrm>
            <a:off x="9808544" y="323323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0E0EFC-16FC-79A6-5477-8679AAC9E892}"/>
              </a:ext>
            </a:extLst>
          </p:cNvPr>
          <p:cNvSpPr txBox="1"/>
          <p:nvPr/>
        </p:nvSpPr>
        <p:spPr>
          <a:xfrm>
            <a:off x="9783584" y="2436590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743095-0CBC-9FA9-A2AA-7809B65875B3}"/>
              </a:ext>
            </a:extLst>
          </p:cNvPr>
          <p:cNvSpPr txBox="1"/>
          <p:nvPr/>
        </p:nvSpPr>
        <p:spPr>
          <a:xfrm>
            <a:off x="9794419" y="203190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B0F2F-B2B3-F63E-ABEC-B3324BC39B44}"/>
              </a:ext>
            </a:extLst>
          </p:cNvPr>
          <p:cNvSpPr/>
          <p:nvPr/>
        </p:nvSpPr>
        <p:spPr>
          <a:xfrm>
            <a:off x="364716" y="1991954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CC44BD-AA36-72E9-3D42-8DB104F5FBA7}"/>
              </a:ext>
            </a:extLst>
          </p:cNvPr>
          <p:cNvSpPr/>
          <p:nvPr/>
        </p:nvSpPr>
        <p:spPr>
          <a:xfrm>
            <a:off x="380109" y="2406024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FB76D9-3317-80D2-93CC-5BA867031267}"/>
              </a:ext>
            </a:extLst>
          </p:cNvPr>
          <p:cNvSpPr/>
          <p:nvPr/>
        </p:nvSpPr>
        <p:spPr>
          <a:xfrm>
            <a:off x="395502" y="3609861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889F-345D-A2D4-A512-BA09AAD1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the </a:t>
            </a:r>
            <a:r>
              <a:rPr lang="en-US" b="1" dirty="0"/>
              <a:t>Shell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728C80-FB6B-8811-D8A7-E721018D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32" y="1370054"/>
            <a:ext cx="11616448" cy="30472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6F77F1-84AB-4FA7-B871-9DF714AD45AD}"/>
              </a:ext>
            </a:extLst>
          </p:cNvPr>
          <p:cNvSpPr txBox="1"/>
          <p:nvPr/>
        </p:nvSpPr>
        <p:spPr>
          <a:xfrm>
            <a:off x="3010486" y="1396210"/>
            <a:ext cx="89517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These methods provide a terminal window on an interactive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Any graphics required, such as </a:t>
            </a:r>
            <a:r>
              <a:rPr lang="en-US" sz="2600" dirty="0" err="1"/>
              <a:t>Rstudio</a:t>
            </a:r>
            <a:r>
              <a:rPr lang="en-US" sz="2600" dirty="0"/>
              <a:t>, (whether GUI or graphical output) requires X-forwarding to be specified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On Mac use “ssh -Y </a:t>
            </a:r>
            <a:r>
              <a:rPr lang="en-US" sz="2600" i="1" dirty="0" err="1"/>
              <a:t>username</a:t>
            </a:r>
            <a:r>
              <a:rPr lang="en-US" sz="2600" dirty="0" err="1"/>
              <a:t>@</a:t>
            </a:r>
            <a:r>
              <a:rPr lang="en-US" sz="2600" i="1" dirty="0" err="1"/>
              <a:t>hostname</a:t>
            </a:r>
            <a:r>
              <a:rPr lang="en-US" sz="2600" i="1" dirty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On Windows use </a:t>
            </a:r>
            <a:r>
              <a:rPr lang="en-US" sz="2600" dirty="0" err="1"/>
              <a:t>Xming</a:t>
            </a:r>
            <a:r>
              <a:rPr lang="en-US" sz="2600" dirty="0"/>
              <a:t> (</a:t>
            </a:r>
            <a:r>
              <a:rPr lang="en-US" sz="2600" dirty="0">
                <a:hlinkClick r:id="rId3"/>
              </a:rPr>
              <a:t>https://xming.en.softonic.com/</a:t>
            </a:r>
            <a:r>
              <a:rPr lang="en-US" sz="2600" dirty="0"/>
              <a:t>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X-forwarding can be slow without some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FastX</a:t>
            </a:r>
            <a:r>
              <a:rPr lang="en-US" sz="2600" dirty="0"/>
              <a:t> accelerates X-forwarding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Web interface and desktop clients are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Graphics performance much improved over ssh X-forwarding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Keyboard copy and paste can be a problem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9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7435 -0.0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35D6-24CF-5F0F-4AD9-5AA87766D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3DF5-4C53-AE4A-F9CD-9A7B6595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</a:t>
            </a:r>
            <a:r>
              <a:rPr lang="en-US" b="1" dirty="0" err="1"/>
              <a:t>Slurm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94A40-7BCF-307B-0FEE-0DB5EEAE48FB}"/>
              </a:ext>
            </a:extLst>
          </p:cNvPr>
          <p:cNvSpPr txBox="1"/>
          <p:nvPr/>
        </p:nvSpPr>
        <p:spPr>
          <a:xfrm>
            <a:off x="3605542" y="4735145"/>
            <a:ext cx="4980915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LEGEND</a:t>
            </a:r>
          </a:p>
          <a:p>
            <a:r>
              <a:rPr lang="en-US" dirty="0"/>
              <a:t>🤩 – best solution</a:t>
            </a:r>
          </a:p>
          <a:p>
            <a:r>
              <a:rPr lang="en-US" dirty="0"/>
              <a:t>✅ - suitable for testing (within limits of login node)</a:t>
            </a:r>
          </a:p>
          <a:p>
            <a:r>
              <a:rPr lang="en-US" dirty="0"/>
              <a:t>😐 – not recommended</a:t>
            </a:r>
          </a:p>
          <a:p>
            <a:r>
              <a:rPr lang="en-US" dirty="0"/>
              <a:t>❌ - do not do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F9395894-2D88-9942-870C-2787E8EF5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929075"/>
              </p:ext>
            </p:extLst>
          </p:nvPr>
        </p:nvGraphicFramePr>
        <p:xfrm>
          <a:off x="383028" y="1384191"/>
          <a:ext cx="11515602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6964">
                  <a:extLst>
                    <a:ext uri="{9D8B030D-6E8A-4147-A177-3AD203B41FA5}">
                      <a16:colId xmlns:a16="http://schemas.microsoft.com/office/drawing/2014/main" val="1407467100"/>
                    </a:ext>
                  </a:extLst>
                </a:gridCol>
                <a:gridCol w="962368">
                  <a:extLst>
                    <a:ext uri="{9D8B030D-6E8A-4147-A177-3AD203B41FA5}">
                      <a16:colId xmlns:a16="http://schemas.microsoft.com/office/drawing/2014/main" val="477450766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59843446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5628842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534506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349195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 Markdown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RScript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Jupyter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RStudio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770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ssh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6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FastX</a:t>
                      </a:r>
                      <a:r>
                        <a:rPr lang="en-US" sz="1700" dirty="0"/>
                        <a:t>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020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sbatch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84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err="1"/>
                        <a:t>Slurm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salloc</a:t>
                      </a:r>
                      <a:r>
                        <a:rPr lang="en-US" sz="1700" dirty="0"/>
                        <a:t>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216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shell access (login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211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/>
                        <a:t>OnDemand Applications (compute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042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6DE389-C3E6-F0FA-8C63-38B6E4AAF75C}"/>
              </a:ext>
            </a:extLst>
          </p:cNvPr>
          <p:cNvSpPr txBox="1"/>
          <p:nvPr/>
        </p:nvSpPr>
        <p:spPr>
          <a:xfrm>
            <a:off x="6497110" y="2031901"/>
            <a:ext cx="468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✅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D4304-674B-1EDA-A906-4F0943985780}"/>
              </a:ext>
            </a:extLst>
          </p:cNvPr>
          <p:cNvSpPr txBox="1"/>
          <p:nvPr/>
        </p:nvSpPr>
        <p:spPr>
          <a:xfrm>
            <a:off x="649224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5069E-01BD-B610-EA36-87EA597FA0A1}"/>
              </a:ext>
            </a:extLst>
          </p:cNvPr>
          <p:cNvSpPr txBox="1"/>
          <p:nvPr/>
        </p:nvSpPr>
        <p:spPr>
          <a:xfrm>
            <a:off x="6492240" y="363033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8C67A-F3DE-453C-E6B8-6797C398EB53}"/>
              </a:ext>
            </a:extLst>
          </p:cNvPr>
          <p:cNvSpPr txBox="1"/>
          <p:nvPr/>
        </p:nvSpPr>
        <p:spPr>
          <a:xfrm>
            <a:off x="10805160" y="2427446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B6A0E-9F28-80E5-DE63-59F4CE683C83}"/>
              </a:ext>
            </a:extLst>
          </p:cNvPr>
          <p:cNvSpPr txBox="1"/>
          <p:nvPr/>
        </p:nvSpPr>
        <p:spPr>
          <a:xfrm>
            <a:off x="8825273" y="3628102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BB763-C209-C48F-1AA0-422941311022}"/>
              </a:ext>
            </a:extLst>
          </p:cNvPr>
          <p:cNvSpPr txBox="1"/>
          <p:nvPr/>
        </p:nvSpPr>
        <p:spPr>
          <a:xfrm>
            <a:off x="8839492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F1392-7696-D717-DFE7-524DFF49B70E}"/>
              </a:ext>
            </a:extLst>
          </p:cNvPr>
          <p:cNvSpPr txBox="1"/>
          <p:nvPr/>
        </p:nvSpPr>
        <p:spPr>
          <a:xfrm>
            <a:off x="8825273" y="203379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38A84-90DB-49C6-23DD-0CC3AB5695A1}"/>
              </a:ext>
            </a:extLst>
          </p:cNvPr>
          <p:cNvSpPr txBox="1"/>
          <p:nvPr/>
        </p:nvSpPr>
        <p:spPr>
          <a:xfrm>
            <a:off x="7504268" y="361589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9166C-AC43-3F1F-02F2-14D10D46E658}"/>
              </a:ext>
            </a:extLst>
          </p:cNvPr>
          <p:cNvSpPr txBox="1"/>
          <p:nvPr/>
        </p:nvSpPr>
        <p:spPr>
          <a:xfrm>
            <a:off x="7504268" y="32157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D11D9-F13C-3570-B828-7E8BAB590437}"/>
              </a:ext>
            </a:extLst>
          </p:cNvPr>
          <p:cNvSpPr txBox="1"/>
          <p:nvPr/>
        </p:nvSpPr>
        <p:spPr>
          <a:xfrm>
            <a:off x="7504269" y="2433905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07721-889C-1518-A50D-844E74AEE7D2}"/>
              </a:ext>
            </a:extLst>
          </p:cNvPr>
          <p:cNvSpPr txBox="1"/>
          <p:nvPr/>
        </p:nvSpPr>
        <p:spPr>
          <a:xfrm>
            <a:off x="7504268" y="2034688"/>
            <a:ext cx="40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</a:t>
            </a:r>
            <a:r>
              <a:rPr lang="en-US" sz="180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5C125-CD64-CE0B-B5EE-FC64B6EA3431}"/>
              </a:ext>
            </a:extLst>
          </p:cNvPr>
          <p:cNvSpPr txBox="1"/>
          <p:nvPr/>
        </p:nvSpPr>
        <p:spPr>
          <a:xfrm>
            <a:off x="9779380" y="397510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0D01C6-E24A-563C-0F0B-39A814D3414B}"/>
              </a:ext>
            </a:extLst>
          </p:cNvPr>
          <p:cNvSpPr txBox="1"/>
          <p:nvPr/>
        </p:nvSpPr>
        <p:spPr>
          <a:xfrm>
            <a:off x="10772029" y="401615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0A720-E5EE-6375-AD45-E0D17F9BD859}"/>
              </a:ext>
            </a:extLst>
          </p:cNvPr>
          <p:cNvSpPr txBox="1"/>
          <p:nvPr/>
        </p:nvSpPr>
        <p:spPr>
          <a:xfrm>
            <a:off x="10772030" y="323323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3BAB1-B6C6-CEF3-204F-F5E7B109A29A}"/>
              </a:ext>
            </a:extLst>
          </p:cNvPr>
          <p:cNvSpPr txBox="1"/>
          <p:nvPr/>
        </p:nvSpPr>
        <p:spPr>
          <a:xfrm>
            <a:off x="8788278" y="283348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DA3D4-3B17-B2E2-1CAD-A80D740147B7}"/>
              </a:ext>
            </a:extLst>
          </p:cNvPr>
          <p:cNvSpPr txBox="1"/>
          <p:nvPr/>
        </p:nvSpPr>
        <p:spPr>
          <a:xfrm>
            <a:off x="7482239" y="28326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85958-B4EB-70DE-8A5C-01C2AF87EF44}"/>
              </a:ext>
            </a:extLst>
          </p:cNvPr>
          <p:cNvSpPr txBox="1"/>
          <p:nvPr/>
        </p:nvSpPr>
        <p:spPr>
          <a:xfrm>
            <a:off x="6479925" y="32428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🤩🤩🤩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14456-CC70-651D-703F-8574B8392F46}"/>
              </a:ext>
            </a:extLst>
          </p:cNvPr>
          <p:cNvSpPr txBox="1"/>
          <p:nvPr/>
        </p:nvSpPr>
        <p:spPr>
          <a:xfrm>
            <a:off x="6488734" y="283261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E29764-7536-7790-49E3-46140E2BE7A3}"/>
              </a:ext>
            </a:extLst>
          </p:cNvPr>
          <p:cNvSpPr txBox="1"/>
          <p:nvPr/>
        </p:nvSpPr>
        <p:spPr>
          <a:xfrm>
            <a:off x="6473120" y="4028212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675F0A-077F-D6A9-7F6F-969D1C555DBB}"/>
              </a:ext>
            </a:extLst>
          </p:cNvPr>
          <p:cNvSpPr txBox="1"/>
          <p:nvPr/>
        </p:nvSpPr>
        <p:spPr>
          <a:xfrm>
            <a:off x="7485148" y="4005887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94836D-359D-F9B4-1D58-5FC193498A28}"/>
              </a:ext>
            </a:extLst>
          </p:cNvPr>
          <p:cNvSpPr txBox="1"/>
          <p:nvPr/>
        </p:nvSpPr>
        <p:spPr>
          <a:xfrm>
            <a:off x="8842061" y="401600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DA91CC-26F3-30E0-7A74-6038364DCB89}"/>
              </a:ext>
            </a:extLst>
          </p:cNvPr>
          <p:cNvSpPr txBox="1"/>
          <p:nvPr/>
        </p:nvSpPr>
        <p:spPr>
          <a:xfrm>
            <a:off x="9797803" y="281528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7E94B-671D-6EDE-91B7-EB78A6FBDC7D}"/>
              </a:ext>
            </a:extLst>
          </p:cNvPr>
          <p:cNvSpPr txBox="1"/>
          <p:nvPr/>
        </p:nvSpPr>
        <p:spPr>
          <a:xfrm>
            <a:off x="9815287" y="3615898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BC3A-492F-CA19-3613-C1A787EE87A3}"/>
              </a:ext>
            </a:extLst>
          </p:cNvPr>
          <p:cNvSpPr txBox="1"/>
          <p:nvPr/>
        </p:nvSpPr>
        <p:spPr>
          <a:xfrm>
            <a:off x="10805160" y="363393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983BD6-1751-7D9C-9E3C-6AD1119855E4}"/>
              </a:ext>
            </a:extLst>
          </p:cNvPr>
          <p:cNvSpPr txBox="1"/>
          <p:nvPr/>
        </p:nvSpPr>
        <p:spPr>
          <a:xfrm>
            <a:off x="10805160" y="2838926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A4853B-EE86-75A7-CBD1-8F4DA015D501}"/>
              </a:ext>
            </a:extLst>
          </p:cNvPr>
          <p:cNvSpPr txBox="1"/>
          <p:nvPr/>
        </p:nvSpPr>
        <p:spPr>
          <a:xfrm>
            <a:off x="10786040" y="2031901"/>
            <a:ext cx="441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❌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CF617A-8C5C-6B85-2C3C-B25E8A43213E}"/>
              </a:ext>
            </a:extLst>
          </p:cNvPr>
          <p:cNvSpPr txBox="1"/>
          <p:nvPr/>
        </p:nvSpPr>
        <p:spPr>
          <a:xfrm>
            <a:off x="8813104" y="3221394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91C165-1CA9-9C4D-B4A4-D4FD043844E3}"/>
              </a:ext>
            </a:extLst>
          </p:cNvPr>
          <p:cNvSpPr txBox="1"/>
          <p:nvPr/>
        </p:nvSpPr>
        <p:spPr>
          <a:xfrm>
            <a:off x="9808544" y="323323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520F40-00CC-2B78-BF62-37B840BD1AA9}"/>
              </a:ext>
            </a:extLst>
          </p:cNvPr>
          <p:cNvSpPr txBox="1"/>
          <p:nvPr/>
        </p:nvSpPr>
        <p:spPr>
          <a:xfrm>
            <a:off x="9783584" y="2436590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C7B24C-F8E0-03B1-9800-E6ABA1B5D9AD}"/>
              </a:ext>
            </a:extLst>
          </p:cNvPr>
          <p:cNvSpPr txBox="1"/>
          <p:nvPr/>
        </p:nvSpPr>
        <p:spPr>
          <a:xfrm>
            <a:off x="9794419" y="2031901"/>
            <a:ext cx="4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😐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B4F74-CF1D-A57F-13D9-B9F01F4B052B}"/>
              </a:ext>
            </a:extLst>
          </p:cNvPr>
          <p:cNvSpPr/>
          <p:nvPr/>
        </p:nvSpPr>
        <p:spPr>
          <a:xfrm>
            <a:off x="380109" y="2822345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61AB43-D498-4281-8525-F291EBBB8FCC}"/>
              </a:ext>
            </a:extLst>
          </p:cNvPr>
          <p:cNvSpPr/>
          <p:nvPr/>
        </p:nvSpPr>
        <p:spPr>
          <a:xfrm>
            <a:off x="380109" y="3193124"/>
            <a:ext cx="11521440" cy="351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9DFE-77C5-907C-8FEE-CF01D004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 through </a:t>
            </a:r>
            <a:r>
              <a:rPr lang="en-US" b="1" dirty="0" err="1"/>
              <a:t>Slurm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153E3-53FB-C118-B93D-6D29873A5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896" y="1368540"/>
            <a:ext cx="11566609" cy="30065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CBF71-4E29-8025-69F0-9EBEA18BF205}"/>
              </a:ext>
            </a:extLst>
          </p:cNvPr>
          <p:cNvSpPr txBox="1"/>
          <p:nvPr/>
        </p:nvSpPr>
        <p:spPr>
          <a:xfrm>
            <a:off x="4740193" y="1368540"/>
            <a:ext cx="6613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methods provide access to compute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sbatch</a:t>
            </a:r>
            <a:r>
              <a:rPr lang="en-US" sz="2800" dirty="0"/>
              <a:t> is batch oriented - therefore non-interactive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Submits a shell script to cluster for non-interactive execution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66429-615E-788D-009D-21375CF3CDB7}"/>
              </a:ext>
            </a:extLst>
          </p:cNvPr>
          <p:cNvSpPr txBox="1"/>
          <p:nvPr/>
        </p:nvSpPr>
        <p:spPr>
          <a:xfrm>
            <a:off x="4740193" y="4443019"/>
            <a:ext cx="6569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salloc</a:t>
            </a:r>
            <a:r>
              <a:rPr lang="en-US" sz="2800" dirty="0"/>
              <a:t> starts an interactive shell session on a compute node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Session started by </a:t>
            </a:r>
            <a:r>
              <a:rPr lang="en-US" sz="2800" dirty="0" err="1"/>
              <a:t>salloc</a:t>
            </a:r>
            <a:r>
              <a:rPr lang="en-US" sz="2800" dirty="0"/>
              <a:t> inherits your environment from interactive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6315 -0.1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E9D4-59EB-48C0-39FB-300CB07A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 code for interactive (</a:t>
            </a:r>
            <a:r>
              <a:rPr lang="en-US" dirty="0" err="1"/>
              <a:t>salloc</a:t>
            </a:r>
            <a:r>
              <a:rPr lang="en-US" dirty="0"/>
              <a:t>) vs batch (</a:t>
            </a:r>
            <a:r>
              <a:rPr lang="en-US" dirty="0" err="1"/>
              <a:t>sbatch</a:t>
            </a:r>
            <a:r>
              <a:rPr lang="en-US" dirty="0"/>
              <a:t>)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A193-F6D4-B546-3270-1B755553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tasks are inherently interactive</a:t>
            </a:r>
          </a:p>
          <a:p>
            <a:pPr lvl="1"/>
            <a:r>
              <a:rPr lang="en-US" dirty="0"/>
              <a:t>Coding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Some tasks are inherently batch oriented</a:t>
            </a:r>
          </a:p>
          <a:p>
            <a:pPr lvl="1"/>
            <a:r>
              <a:rPr lang="en-US" dirty="0"/>
              <a:t>Large or long-running simulations</a:t>
            </a:r>
          </a:p>
          <a:p>
            <a:pPr lvl="1"/>
            <a:r>
              <a:rPr lang="en-US" dirty="0"/>
              <a:t>Processing lots of data files</a:t>
            </a:r>
          </a:p>
          <a:p>
            <a:r>
              <a:rPr lang="en-US" dirty="0"/>
              <a:t>Ask yourself: “Do I need to see the output from each step in R?”</a:t>
            </a:r>
          </a:p>
          <a:p>
            <a:pPr lvl="1"/>
            <a:r>
              <a:rPr lang="en-US" dirty="0"/>
              <a:t>If the answer is </a:t>
            </a:r>
            <a:r>
              <a:rPr lang="en-US" b="1" dirty="0"/>
              <a:t>yes</a:t>
            </a:r>
            <a:r>
              <a:rPr lang="en-US" dirty="0"/>
              <a:t>, then interactive mode (</a:t>
            </a:r>
            <a:r>
              <a:rPr lang="en-US" dirty="0" err="1"/>
              <a:t>salloc</a:t>
            </a:r>
            <a:r>
              <a:rPr lang="en-US" dirty="0"/>
              <a:t>) is the way to go</a:t>
            </a:r>
          </a:p>
          <a:p>
            <a:pPr lvl="1"/>
            <a:r>
              <a:rPr lang="en-US" dirty="0"/>
              <a:t>If the answer is </a:t>
            </a:r>
            <a:r>
              <a:rPr lang="en-US" b="1" dirty="0"/>
              <a:t>no</a:t>
            </a:r>
            <a:r>
              <a:rPr lang="en-US" dirty="0"/>
              <a:t>, then batch mode (</a:t>
            </a:r>
            <a:r>
              <a:rPr lang="en-US" dirty="0" err="1"/>
              <a:t>sbatch</a:t>
            </a:r>
            <a:r>
              <a:rPr lang="en-US" dirty="0"/>
              <a:t>) is the way to go</a:t>
            </a:r>
          </a:p>
        </p:txBody>
      </p:sp>
    </p:spTree>
    <p:extLst>
      <p:ext uri="{BB962C8B-B14F-4D97-AF65-F5344CB8AC3E}">
        <p14:creationId xmlns:p14="http://schemas.microsoft.com/office/powerpoint/2010/main" val="360173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29712</TotalTime>
  <Words>3143</Words>
  <Application>Microsoft Macintosh PowerPoint</Application>
  <PresentationFormat>Widescreen</PresentationFormat>
  <Paragraphs>518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Courier</vt:lpstr>
      <vt:lpstr>Menlo</vt:lpstr>
      <vt:lpstr>Office Theme</vt:lpstr>
      <vt:lpstr>Using R at CHPC</vt:lpstr>
      <vt:lpstr>Today’s agenda:</vt:lpstr>
      <vt:lpstr>Methods of using R at CHPC</vt:lpstr>
      <vt:lpstr>R use methods vs. CHPC access methods</vt:lpstr>
      <vt:lpstr>Utilizing R through the Shell</vt:lpstr>
      <vt:lpstr>Utilizing R through the Shell</vt:lpstr>
      <vt:lpstr>Utilizing R through Slurm</vt:lpstr>
      <vt:lpstr>Utilizing R through Slurm</vt:lpstr>
      <vt:lpstr>Writing R code for interactive (salloc) vs batch (sbatch) Slurm jobs</vt:lpstr>
      <vt:lpstr>Writing R code for interactive (salloc) vs batch (sbatch) Slurm jobs</vt:lpstr>
      <vt:lpstr>Utilizing R through OnDemand</vt:lpstr>
      <vt:lpstr>Utilizing R through OnDemand</vt:lpstr>
      <vt:lpstr>Installing R packages at the CHPC</vt:lpstr>
      <vt:lpstr>PowerPoint Presentation</vt:lpstr>
      <vt:lpstr>Strategies for handling missing R libraries</vt:lpstr>
      <vt:lpstr>Strategy 1: Tell R where to find the already-installed package</vt:lpstr>
      <vt:lpstr>Strategy 1 (continued)</vt:lpstr>
      <vt:lpstr>Strategy 2: Find a version of R that has the package installed</vt:lpstr>
      <vt:lpstr>CHPC’s R modules</vt:lpstr>
      <vt:lpstr>Strategy 3: Install the package yourself</vt:lpstr>
      <vt:lpstr>Installing packages from CRAN</vt:lpstr>
      <vt:lpstr>Installing packages from CRAN (continued)</vt:lpstr>
      <vt:lpstr>Installing packages from CRAN (continued)</vt:lpstr>
      <vt:lpstr>Installing packages from Github</vt:lpstr>
      <vt:lpstr>Installing packages from Bioconductor</vt:lpstr>
      <vt:lpstr>Installing packages from Bioconductor (continued)</vt:lpstr>
      <vt:lpstr>Installing packages from source code</vt:lpstr>
      <vt:lpstr>anyLib: Install and Load Any Package from CRAN, Bioconductor or Github </vt:lpstr>
      <vt:lpstr>renv: Install and Load Any Package from CRAN, Bioconductor or Github </vt:lpstr>
      <vt:lpstr>Running parallel R code at CHPC</vt:lpstr>
      <vt:lpstr>CHPC’s R documentation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 at CHPC</dc:title>
  <dc:creator>Brett A Milash</dc:creator>
  <cp:lastModifiedBy>Ashley Dederich</cp:lastModifiedBy>
  <cp:revision>46</cp:revision>
  <cp:lastPrinted>2024-07-18T18:35:36Z</cp:lastPrinted>
  <dcterms:created xsi:type="dcterms:W3CDTF">2023-03-28T03:05:37Z</dcterms:created>
  <dcterms:modified xsi:type="dcterms:W3CDTF">2026-04-14T18:28:19Z</dcterms:modified>
</cp:coreProperties>
</file>